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0" r:id="rId1"/>
  </p:sldMasterIdLst>
  <p:notesMasterIdLst>
    <p:notesMasterId r:id="rId17"/>
  </p:notesMasterIdLst>
  <p:sldIdLst>
    <p:sldId id="3302" r:id="rId2"/>
    <p:sldId id="3314" r:id="rId3"/>
    <p:sldId id="2818" r:id="rId4"/>
    <p:sldId id="2520" r:id="rId5"/>
    <p:sldId id="3048" r:id="rId6"/>
    <p:sldId id="2794" r:id="rId7"/>
    <p:sldId id="3086" r:id="rId8"/>
    <p:sldId id="3297" r:id="rId9"/>
    <p:sldId id="3301" r:id="rId10"/>
    <p:sldId id="3293" r:id="rId11"/>
    <p:sldId id="3309" r:id="rId12"/>
    <p:sldId id="3310" r:id="rId13"/>
    <p:sldId id="3311" r:id="rId14"/>
    <p:sldId id="3304" r:id="rId15"/>
    <p:sldId id="3313" r:id="rId16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9"/>
    <a:srgbClr val="FFCC00"/>
    <a:srgbClr val="C6D1EB"/>
    <a:srgbClr val="4F6C98"/>
    <a:srgbClr val="6A93CD"/>
    <a:srgbClr val="3D5270"/>
    <a:srgbClr val="BA484E"/>
    <a:srgbClr val="176FB8"/>
    <a:srgbClr val="03040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451" autoAdjust="0"/>
    <p:restoredTop sz="94660"/>
  </p:normalViewPr>
  <p:slideViewPr>
    <p:cSldViewPr snapToGrid="0">
      <p:cViewPr varScale="1">
        <p:scale>
          <a:sx n="122" d="100"/>
          <a:sy n="122" d="100"/>
        </p:scale>
        <p:origin x="302" y="72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scatterChart>
        <c:scatterStyle val="lineMarker"/>
        <c:varyColors val="0"/>
        <c:ser>
          <c:idx val="0"/>
          <c:order val="0"/>
          <c:tx>
            <c:strRef>
              <c:f>Sheet2!$B$1:$B$2</c:f>
              <c:strCache>
                <c:ptCount val="2"/>
                <c:pt idx="0">
                  <c:v>MOTIV</c:v>
                </c:pt>
              </c:strCache>
            </c:strRef>
          </c:tx>
          <c:spPr>
            <a:ln w="19050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xVal>
            <c:numRef>
              <c:f>Sheet2!$B$3:$B$12</c:f>
              <c:numCache>
                <c:formatCode>General</c:formatCode>
                <c:ptCount val="10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</c:numCache>
            </c:numRef>
          </c:xVal>
          <c:yVal>
            <c:numRef>
              <c:f>Sheet2!$A$3:$A$12</c:f>
              <c:numCache>
                <c:formatCode>General</c:formatCode>
                <c:ptCount val="10"/>
                <c:pt idx="0">
                  <c:v>0</c:v>
                </c:pt>
                <c:pt idx="1">
                  <c:v>2</c:v>
                </c:pt>
                <c:pt idx="2">
                  <c:v>4</c:v>
                </c:pt>
                <c:pt idx="3">
                  <c:v>6</c:v>
                </c:pt>
                <c:pt idx="4">
                  <c:v>8</c:v>
                </c:pt>
                <c:pt idx="5">
                  <c:v>10</c:v>
                </c:pt>
                <c:pt idx="6">
                  <c:v>12</c:v>
                </c:pt>
                <c:pt idx="7">
                  <c:v>14</c:v>
                </c:pt>
                <c:pt idx="8">
                  <c:v>16</c:v>
                </c:pt>
                <c:pt idx="9">
                  <c:v>18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5D8B-4A7D-BEC3-635D94899E12}"/>
            </c:ext>
          </c:extLst>
        </c:ser>
        <c:ser>
          <c:idx val="1"/>
          <c:order val="1"/>
          <c:tx>
            <c:strRef>
              <c:f>Sheet2!$D$1:$D$2</c:f>
              <c:strCache>
                <c:ptCount val="2"/>
                <c:pt idx="0">
                  <c:v>Esprit</c:v>
                </c:pt>
              </c:strCache>
            </c:strRef>
          </c:tx>
          <c:spPr>
            <a:ln w="19050" cap="rnd">
              <a:solidFill>
                <a:schemeClr val="accent4">
                  <a:lumMod val="40000"/>
                  <a:lumOff val="60000"/>
                </a:schemeClr>
              </a:solidFill>
              <a:round/>
            </a:ln>
            <a:effectLst/>
          </c:spPr>
          <c:marker>
            <c:symbol val="none"/>
          </c:marker>
          <c:xVal>
            <c:numRef>
              <c:f>Sheet2!$D$3:$D$19</c:f>
              <c:numCache>
                <c:formatCode>General</c:formatCode>
                <c:ptCount val="17"/>
                <c:pt idx="0">
                  <c:v>0</c:v>
                </c:pt>
                <c:pt idx="1">
                  <c:v>2</c:v>
                </c:pt>
                <c:pt idx="2">
                  <c:v>7</c:v>
                </c:pt>
                <c:pt idx="3">
                  <c:v>7</c:v>
                </c:pt>
                <c:pt idx="4">
                  <c:v>12</c:v>
                </c:pt>
                <c:pt idx="5">
                  <c:v>12</c:v>
                </c:pt>
                <c:pt idx="6">
                  <c:v>17</c:v>
                </c:pt>
                <c:pt idx="7">
                  <c:v>17</c:v>
                </c:pt>
                <c:pt idx="8">
                  <c:v>22</c:v>
                </c:pt>
                <c:pt idx="9">
                  <c:v>22</c:v>
                </c:pt>
                <c:pt idx="10">
                  <c:v>27</c:v>
                </c:pt>
                <c:pt idx="11">
                  <c:v>27</c:v>
                </c:pt>
                <c:pt idx="12">
                  <c:v>32</c:v>
                </c:pt>
                <c:pt idx="13">
                  <c:v>32</c:v>
                </c:pt>
                <c:pt idx="14">
                  <c:v>37</c:v>
                </c:pt>
                <c:pt idx="15">
                  <c:v>37</c:v>
                </c:pt>
                <c:pt idx="16">
                  <c:v>42</c:v>
                </c:pt>
              </c:numCache>
            </c:numRef>
          </c:xVal>
          <c:yVal>
            <c:numRef>
              <c:f>Sheet2!$C$3:$C$19</c:f>
              <c:numCache>
                <c:formatCode>General</c:formatCode>
                <c:ptCount val="17"/>
                <c:pt idx="0">
                  <c:v>0</c:v>
                </c:pt>
                <c:pt idx="1">
                  <c:v>2</c:v>
                </c:pt>
                <c:pt idx="2">
                  <c:v>2</c:v>
                </c:pt>
                <c:pt idx="3">
                  <c:v>4</c:v>
                </c:pt>
                <c:pt idx="4">
                  <c:v>4</c:v>
                </c:pt>
                <c:pt idx="5">
                  <c:v>6</c:v>
                </c:pt>
                <c:pt idx="6">
                  <c:v>6</c:v>
                </c:pt>
                <c:pt idx="7">
                  <c:v>8</c:v>
                </c:pt>
                <c:pt idx="8">
                  <c:v>8</c:v>
                </c:pt>
                <c:pt idx="9">
                  <c:v>10</c:v>
                </c:pt>
                <c:pt idx="10">
                  <c:v>10</c:v>
                </c:pt>
                <c:pt idx="11">
                  <c:v>12</c:v>
                </c:pt>
                <c:pt idx="12">
                  <c:v>12</c:v>
                </c:pt>
                <c:pt idx="13">
                  <c:v>14</c:v>
                </c:pt>
                <c:pt idx="14">
                  <c:v>14</c:v>
                </c:pt>
                <c:pt idx="15">
                  <c:v>16</c:v>
                </c:pt>
                <c:pt idx="16">
                  <c:v>16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1-5D8B-4A7D-BEC3-635D94899E1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0305968"/>
        <c:axId val="150308368"/>
      </c:scatterChart>
      <c:valAx>
        <c:axId val="150305968"/>
        <c:scaling>
          <c:orientation val="minMax"/>
          <c:max val="45"/>
          <c:min val="0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>
                    <a:solidFill>
                      <a:schemeClr val="bg1"/>
                    </a:solidFill>
                  </a:rPr>
                  <a:t>Time, sec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bg1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low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b" anchorCtr="0"/>
          <a:lstStyle/>
          <a:p>
            <a:pPr>
              <a:defRPr sz="900" b="0" i="0" u="none" strike="noStrike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50308368"/>
        <c:crosses val="autoZero"/>
        <c:crossBetween val="midCat"/>
      </c:valAx>
      <c:valAx>
        <c:axId val="150308368"/>
        <c:scaling>
          <c:orientation val="minMax"/>
          <c:max val="18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>
                    <a:solidFill>
                      <a:schemeClr val="bg1"/>
                    </a:solidFill>
                  </a:rPr>
                  <a:t>Pressure,</a:t>
                </a:r>
                <a:r>
                  <a:rPr lang="en-US" baseline="0">
                    <a:solidFill>
                      <a:schemeClr val="bg1"/>
                    </a:solidFill>
                  </a:rPr>
                  <a:t> ATM</a:t>
                </a:r>
                <a:endParaRPr lang="en-US">
                  <a:solidFill>
                    <a:schemeClr val="bg1"/>
                  </a:solidFill>
                </a:endParaRP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bg1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50305968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dPt>
            <c:idx val="0"/>
            <c:invertIfNegative val="0"/>
            <c:bubble3D val="0"/>
            <c:spPr>
              <a:solidFill>
                <a:schemeClr val="accent2"/>
              </a:soli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1-A828-45FB-B5D2-0A62D801A196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2">
                  <a:lumMod val="40000"/>
                  <a:lumOff val="60000"/>
                </a:schemeClr>
              </a:soli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3-A828-45FB-B5D2-0A62D801A196}"/>
              </c:ext>
            </c:extLst>
          </c:dPt>
          <c:dLbls>
            <c:dLbl>
              <c:idx val="0"/>
              <c:layout>
                <c:manualLayout>
                  <c:x val="3.4274317785897061E-2"/>
                  <c:y val="-6.651537206104589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828-45FB-B5D2-0A62D801A196}"/>
                </c:ext>
              </c:extLst>
            </c:dLbl>
            <c:dLbl>
              <c:idx val="1"/>
              <c:layout>
                <c:manualLayout>
                  <c:x val="1.9993352041773285E-2"/>
                  <c:y val="-8.186507330590261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A828-45FB-B5D2-0A62D801A19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50" b="1" i="0" u="none" strike="noStrike" kern="1200" baseline="0">
                    <a:solidFill>
                      <a:schemeClr val="accent4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Sheet1!$J$1:$K$1</c:f>
              <c:strCache>
                <c:ptCount val="2"/>
                <c:pt idx="0">
                  <c:v>MOTIV</c:v>
                </c:pt>
                <c:pt idx="1">
                  <c:v>Esprit</c:v>
                </c:pt>
              </c:strCache>
            </c:strRef>
          </c:cat>
          <c:val>
            <c:numRef>
              <c:f>Sheet1!$J$2:$K$2</c:f>
              <c:numCache>
                <c:formatCode>0.00</c:formatCode>
                <c:ptCount val="2"/>
                <c:pt idx="0">
                  <c:v>0.22</c:v>
                </c:pt>
                <c:pt idx="1">
                  <c:v>0.13456140350877191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A828-45FB-B5D2-0A62D801A19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221479551"/>
        <c:axId val="1221487711"/>
        <c:axId val="0"/>
      </c:bar3DChart>
      <c:catAx>
        <c:axId val="122147955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1" i="0" u="none" strike="noStrike" kern="1200" cap="none" spc="0" normalizeH="0" baseline="0">
                <a:solidFill>
                  <a:schemeClr val="accent4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221487711"/>
        <c:crosses val="autoZero"/>
        <c:auto val="1"/>
        <c:lblAlgn val="ctr"/>
        <c:lblOffset val="100"/>
        <c:noMultiLvlLbl val="0"/>
      </c:catAx>
      <c:valAx>
        <c:axId val="1221487711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minorGridlines>
          <c:spPr>
            <a:ln w="9525" cap="flat" cmpd="sng" algn="ctr">
              <a:noFill/>
              <a:round/>
            </a:ln>
            <a:effectLst/>
          </c:spPr>
        </c:min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900" b="0" i="0" u="none" strike="noStrike" kern="1200" cap="none" baseline="0">
                    <a:solidFill>
                      <a:schemeClr val="bg1"/>
                    </a:solidFill>
                    <a:latin typeface="Microsoft GothicNeo" panose="020B0500000101010101" pitchFamily="34" charset="-127"/>
                    <a:ea typeface="Microsoft GothicNeo" panose="020B0500000101010101" pitchFamily="34" charset="-127"/>
                    <a:cs typeface="Microsoft GothicNeo" panose="020B0500000101010101" pitchFamily="34" charset="-127"/>
                  </a:defRPr>
                </a:pPr>
                <a:r>
                  <a:rPr lang="en-US" cap="none" baseline="0">
                    <a:solidFill>
                      <a:schemeClr val="bg1"/>
                    </a:solidFill>
                    <a:latin typeface="Microsoft GothicNeo" panose="020B0500000101010101" pitchFamily="34" charset="-127"/>
                    <a:ea typeface="Microsoft GothicNeo" panose="020B0500000101010101" pitchFamily="34" charset="-127"/>
                    <a:cs typeface="Microsoft GothicNeo" panose="020B0500000101010101" pitchFamily="34" charset="-127"/>
                  </a:rPr>
                  <a:t>Strength, N/mm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900" b="0" i="0" u="none" strike="noStrike" kern="1200" cap="none" baseline="0">
                  <a:solidFill>
                    <a:schemeClr val="bg1"/>
                  </a:solidFill>
                  <a:latin typeface="Microsoft GothicNeo" panose="020B0500000101010101" pitchFamily="34" charset="-127"/>
                  <a:ea typeface="Microsoft GothicNeo" panose="020B0500000101010101" pitchFamily="34" charset="-127"/>
                  <a:cs typeface="Microsoft GothicNeo" panose="020B0500000101010101" pitchFamily="34" charset="-127"/>
                </a:defRPr>
              </a:pPr>
              <a:endParaRPr lang="en-US"/>
            </a:p>
          </c:txPr>
        </c:title>
        <c:numFmt formatCode="0.0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221479551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9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b="0" kern="1200" cap="none" spc="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dk1">
          <a:lumMod val="15000"/>
          <a:lumOff val="85000"/>
        </a:schemeClr>
      </a:solidFill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8100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8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tx1">
        <a:lumMod val="65000"/>
        <a:lumOff val="35000"/>
      </a:schemeClr>
    </cs:fontRef>
    <cs:defRPr sz="2000" b="0" kern="1200" cap="none" spc="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round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F36476F-5491-448D-A071-98C0C7BA770E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64EC672-06CF-4B34-9A34-B26414D90B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90103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403D846-851D-44B2-B857-84E8B8081A90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9453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764DE79-268F-4C1A-8933-263129D2AF90}" type="datetimeFigureOut">
              <a:rPr lang="en-US" smtClean="0"/>
              <a:pPr/>
              <a:t>4/20/2026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C6D1EB"/>
                </a:solidFill>
              </a:defRPr>
            </a:lvl1pPr>
          </a:lstStyle>
          <a:p>
            <a:r>
              <a:rPr lang="en-GB" dirty="0"/>
              <a:t>[Insert your institution logo here if applicable]</a:t>
            </a:r>
          </a:p>
        </p:txBody>
      </p:sp>
    </p:spTree>
    <p:extLst>
      <p:ext uri="{BB962C8B-B14F-4D97-AF65-F5344CB8AC3E}">
        <p14:creationId xmlns:p14="http://schemas.microsoft.com/office/powerpoint/2010/main" val="14758517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740569"/>
            <a:ext cx="4629150" cy="3655219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B99951-0043-4EA9-A2AE-7B589EF98E6F}" type="datetimeFigureOut">
              <a:rPr lang="en-GB" smtClean="0"/>
              <a:t>20/04/2026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C6D1EB"/>
                </a:solidFill>
              </a:defRPr>
            </a:lvl1pPr>
          </a:lstStyle>
          <a:p>
            <a:fld id="{EF27AE43-5A68-41A0-8511-ED114CCA76B1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043172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B99951-0043-4EA9-A2AE-7B589EF98E6F}" type="datetimeFigureOut">
              <a:rPr lang="en-GB" smtClean="0"/>
              <a:t>20/04/2026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C6D1EB"/>
                </a:solidFill>
              </a:defRPr>
            </a:lvl1pPr>
          </a:lstStyle>
          <a:p>
            <a:fld id="{EF27AE43-5A68-41A0-8511-ED114CCA76B1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4859441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273844"/>
            <a:ext cx="1971675" cy="4358879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273844"/>
            <a:ext cx="5800725" cy="4358879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B99951-0043-4EA9-A2AE-7B589EF98E6F}" type="datetimeFigureOut">
              <a:rPr lang="en-GB" smtClean="0"/>
              <a:t>20/04/2026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C6D1EB"/>
                </a:solidFill>
              </a:defRPr>
            </a:lvl1pPr>
          </a:lstStyle>
          <a:p>
            <a:fld id="{EF27AE43-5A68-41A0-8511-ED114CCA76B1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6452883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ntent Slide - No Short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271693-0259-8B49-B222-7159AB0F53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1639" y="242313"/>
            <a:ext cx="8170472" cy="611092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373B489A-CC69-FD45-A27E-4B536B25D1EB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pPr>
              <a:defRPr/>
            </a:pPr>
            <a:r>
              <a:rPr lang="en-US" altLang="en-US" dirty="0"/>
              <a:t>Footer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3E40B6C-891F-D147-AFA3-46F912A1D70A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>
          <a:xfrm>
            <a:off x="8642110" y="4822106"/>
            <a:ext cx="375386" cy="145512"/>
          </a:xfrm>
        </p:spPr>
        <p:txBody>
          <a:bodyPr/>
          <a:lstStyle/>
          <a:p>
            <a:fld id="{AC12ABB5-944C-F24E-A638-2543D09E138E}" type="slidenum">
              <a:rPr lang="en-US" smtClean="0"/>
              <a:pPr/>
              <a:t>‹#›</a:t>
            </a:fld>
            <a:r>
              <a:rPr lang="en-US" dirty="0"/>
              <a:t> 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E0681C13-2D65-6345-BFE2-04921B1A4D4A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71489" y="986760"/>
            <a:ext cx="8170862" cy="3324656"/>
          </a:xfrm>
        </p:spPr>
        <p:txBody>
          <a:bodyPr/>
          <a:lstStyle>
            <a:lvl2pPr>
              <a:defRPr/>
            </a:lvl2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Increase list one level for bulleted copy</a:t>
            </a:r>
          </a:p>
          <a:p>
            <a:pPr lvl="2"/>
            <a:r>
              <a:rPr lang="en-US" dirty="0"/>
              <a:t>Increase list two levels for next indent level</a:t>
            </a:r>
          </a:p>
          <a:p>
            <a:pPr lvl="3"/>
            <a:r>
              <a:rPr lang="en-US" dirty="0"/>
              <a:t>Increase list three levels for next indent level</a:t>
            </a:r>
          </a:p>
        </p:txBody>
      </p:sp>
    </p:spTree>
    <p:extLst>
      <p:ext uri="{BB962C8B-B14F-4D97-AF65-F5344CB8AC3E}">
        <p14:creationId xmlns:p14="http://schemas.microsoft.com/office/powerpoint/2010/main" val="229493143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>
            <a:spLocks noChangeArrowheads="1"/>
          </p:cNvSpPr>
          <p:nvPr userDrawn="1"/>
        </p:nvSpPr>
        <p:spPr bwMode="auto">
          <a:xfrm>
            <a:off x="533400" y="4629150"/>
            <a:ext cx="457200" cy="285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defRPr/>
            </a:pPr>
            <a:fld id="{2D706A7C-0AEE-4218-BCAB-A6CD9D6DF843}" type="slidenum">
              <a:rPr lang="en-US" sz="675" smtClean="0">
                <a:solidFill>
                  <a:srgbClr val="969696"/>
                </a:solidFill>
                <a:latin typeface="Calibri" pitchFamily="34" charset="0"/>
              </a:rPr>
              <a:pPr eaLnBrk="1" hangingPunct="1">
                <a:defRPr/>
              </a:pPr>
              <a:t>‹#›</a:t>
            </a:fld>
            <a:endParaRPr lang="en-US" sz="675" dirty="0">
              <a:solidFill>
                <a:srgbClr val="969696"/>
              </a:solidFill>
              <a:latin typeface="Calibri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40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57251"/>
            <a:ext cx="8229600" cy="3508772"/>
          </a:xfrm>
        </p:spPr>
        <p:txBody>
          <a:bodyPr/>
          <a:lstStyle>
            <a:lvl1pPr>
              <a:spcBef>
                <a:spcPts val="0"/>
              </a:spcBef>
              <a:spcAft>
                <a:spcPts val="450"/>
              </a:spcAft>
              <a:defRPr/>
            </a:lvl1pPr>
            <a:lvl2pPr>
              <a:spcBef>
                <a:spcPts val="0"/>
              </a:spcBef>
              <a:spcAft>
                <a:spcPts val="450"/>
              </a:spcAft>
              <a:defRPr/>
            </a:lvl2pPr>
            <a:lvl3pPr>
              <a:spcBef>
                <a:spcPts val="0"/>
              </a:spcBef>
              <a:spcAft>
                <a:spcPts val="450"/>
              </a:spcAft>
              <a:defRPr/>
            </a:lvl3pPr>
            <a:lvl4pPr>
              <a:spcBef>
                <a:spcPts val="0"/>
              </a:spcBef>
              <a:spcAft>
                <a:spcPts val="450"/>
              </a:spcAft>
              <a:defRPr/>
            </a:lvl4pPr>
            <a:lvl5pPr>
              <a:spcBef>
                <a:spcPts val="0"/>
              </a:spcBef>
              <a:spcAft>
                <a:spcPts val="900"/>
              </a:spcAft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724219456"/>
      </p:ext>
    </p:extLst>
  </p:cSld>
  <p:clrMapOvr>
    <a:masterClrMapping/>
  </p:clrMapOvr>
  <p:transition>
    <p:fade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>
            <a:spLocks noChangeArrowheads="1"/>
          </p:cNvSpPr>
          <p:nvPr userDrawn="1"/>
        </p:nvSpPr>
        <p:spPr bwMode="auto">
          <a:xfrm>
            <a:off x="533400" y="4629150"/>
            <a:ext cx="457200" cy="285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defRPr/>
            </a:pPr>
            <a:fld id="{2D706A7C-0AEE-4218-BCAB-A6CD9D6DF843}" type="slidenum">
              <a:rPr lang="en-US" sz="675" smtClean="0">
                <a:solidFill>
                  <a:srgbClr val="969696"/>
                </a:solidFill>
                <a:latin typeface="Calibri" pitchFamily="34" charset="0"/>
              </a:rPr>
              <a:pPr eaLnBrk="1" hangingPunct="1">
                <a:defRPr/>
              </a:pPr>
              <a:t>‹#›</a:t>
            </a:fld>
            <a:endParaRPr lang="en-US" sz="675" dirty="0">
              <a:solidFill>
                <a:srgbClr val="969696"/>
              </a:solidFill>
              <a:latin typeface="Calibri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40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57251"/>
            <a:ext cx="8229600" cy="3508772"/>
          </a:xfrm>
        </p:spPr>
        <p:txBody>
          <a:bodyPr/>
          <a:lstStyle>
            <a:lvl1pPr>
              <a:spcBef>
                <a:spcPts val="0"/>
              </a:spcBef>
              <a:spcAft>
                <a:spcPts val="450"/>
              </a:spcAft>
              <a:defRPr/>
            </a:lvl1pPr>
            <a:lvl2pPr>
              <a:spcBef>
                <a:spcPts val="0"/>
              </a:spcBef>
              <a:spcAft>
                <a:spcPts val="450"/>
              </a:spcAft>
              <a:defRPr/>
            </a:lvl2pPr>
            <a:lvl3pPr>
              <a:spcBef>
                <a:spcPts val="0"/>
              </a:spcBef>
              <a:spcAft>
                <a:spcPts val="450"/>
              </a:spcAft>
              <a:defRPr/>
            </a:lvl3pPr>
            <a:lvl4pPr>
              <a:spcBef>
                <a:spcPts val="0"/>
              </a:spcBef>
              <a:spcAft>
                <a:spcPts val="450"/>
              </a:spcAft>
              <a:defRPr/>
            </a:lvl4pPr>
            <a:lvl5pPr>
              <a:spcBef>
                <a:spcPts val="0"/>
              </a:spcBef>
              <a:spcAft>
                <a:spcPts val="900"/>
              </a:spcAft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041494267"/>
      </p:ext>
    </p:extLst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B99951-0043-4EA9-A2AE-7B589EF98E6F}" type="datetimeFigureOut">
              <a:rPr lang="en-GB" smtClean="0"/>
              <a:t>20/04/2026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C6D1EB"/>
                </a:solidFill>
              </a:defRPr>
            </a:lvl1pPr>
          </a:lstStyle>
          <a:p>
            <a:fld id="{EF27AE43-5A68-41A0-8511-ED114CCA76B1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620980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282304"/>
            <a:ext cx="7886700" cy="213955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3442098"/>
            <a:ext cx="7886700" cy="1125140"/>
          </a:xfrm>
        </p:spPr>
        <p:txBody>
          <a:bodyPr/>
          <a:lstStyle>
            <a:lvl1pPr marL="0" indent="0">
              <a:buNone/>
              <a:defRPr sz="1800">
                <a:solidFill>
                  <a:srgbClr val="C6D1EB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B99951-0043-4EA9-A2AE-7B589EF98E6F}" type="datetimeFigureOut">
              <a:rPr lang="en-GB" smtClean="0"/>
              <a:t>20/04/2026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C6D1EB"/>
                </a:solidFill>
              </a:defRPr>
            </a:lvl1pPr>
          </a:lstStyle>
          <a:p>
            <a:fld id="{EF27AE43-5A68-41A0-8511-ED114CCA76B1}" type="slidenum">
              <a:rPr lang="en-GB" smtClean="0"/>
              <a:pPr/>
              <a:t>‹#›</a:t>
            </a:fld>
            <a:endParaRPr lang="en-GB" dirty="0">
              <a:solidFill>
                <a:srgbClr val="C6D1E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33126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86200" cy="3263504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369219"/>
            <a:ext cx="3886200" cy="3263504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B99951-0043-4EA9-A2AE-7B589EF98E6F}" type="datetimeFigureOut">
              <a:rPr lang="en-GB" smtClean="0"/>
              <a:pPr/>
              <a:t>20/04/2026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C6D1EB"/>
                </a:solidFill>
              </a:defRPr>
            </a:lvl1pPr>
          </a:lstStyle>
          <a:p>
            <a:fld id="{EF27AE43-5A68-41A0-8511-ED114CCA76B1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795391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54CEBD-A1A6-4542-8FB1-A9542057BE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28AE8A6-37B7-8D48-AAA7-4D58386E98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B99951-0043-4EA9-A2AE-7B589EF98E6F}" type="datetimeFigureOut">
              <a:rPr lang="en-GB" smtClean="0"/>
              <a:t>20/04/2026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880A3FF-88D0-2C4D-9F2A-CDE347CEE0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0CC9A2E-5D33-9342-BD6E-81E8C13927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C6D1EB"/>
                </a:solidFill>
              </a:defRPr>
            </a:lvl1pPr>
          </a:lstStyle>
          <a:p>
            <a:fld id="{EF27AE43-5A68-41A0-8511-ED114CCA76B1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069012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1878806"/>
            <a:ext cx="3868340" cy="2763441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260872"/>
            <a:ext cx="3887391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1878806"/>
            <a:ext cx="3887391" cy="2763441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B99951-0043-4EA9-A2AE-7B589EF98E6F}" type="datetimeFigureOut">
              <a:rPr lang="en-GB" smtClean="0"/>
              <a:t>20/04/2026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C6D1EB"/>
                </a:solidFill>
              </a:defRPr>
            </a:lvl1pPr>
          </a:lstStyle>
          <a:p>
            <a:fld id="{EF27AE43-5A68-41A0-8511-ED114CCA76B1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154576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2B99951-0043-4EA9-A2AE-7B589EF98E6F}" type="datetimeFigureOut">
              <a:rPr lang="en-GB" smtClean="0"/>
              <a:pPr/>
              <a:t>20/04/2026</a:t>
            </a:fld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C6D1EB"/>
                </a:solidFill>
              </a:defRPr>
            </a:lvl1pPr>
          </a:lstStyle>
          <a:p>
            <a:fld id="{EF27AE43-5A68-41A0-8511-ED114CCA76B1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337567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B99951-0043-4EA9-A2AE-7B589EF98E6F}" type="datetimeFigureOut">
              <a:rPr lang="en-GB" smtClean="0"/>
              <a:t>20/04/2026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C6D1EB"/>
                </a:solidFill>
              </a:defRPr>
            </a:lvl1pPr>
          </a:lstStyle>
          <a:p>
            <a:fld id="{EF27AE43-5A68-41A0-8511-ED114CCA76B1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554377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B99951-0043-4EA9-A2AE-7B589EF98E6F}" type="datetimeFigureOut">
              <a:rPr lang="en-GB" smtClean="0"/>
              <a:t>20/04/2026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C6D1EB"/>
                </a:solidFill>
              </a:defRPr>
            </a:lvl1pPr>
          </a:lstStyle>
          <a:p>
            <a:fld id="{EF27AE43-5A68-41A0-8511-ED114CCA76B1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169881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0000">
              <a:srgbClr val="6A93CD">
                <a:lumMod val="100000"/>
              </a:srgbClr>
            </a:gs>
            <a:gs pos="96000">
              <a:srgbClr val="4F6C98"/>
            </a:gs>
          </a:gsLst>
          <a:path path="circle">
            <a:fillToRect t="100000" r="100000"/>
          </a:path>
          <a:tileRect l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bg1"/>
                </a:solidFill>
              </a:defRPr>
            </a:lvl1pPr>
          </a:lstStyle>
          <a:p>
            <a:fld id="{42B99951-0043-4EA9-A2AE-7B589EF98E6F}" type="datetimeFigureOut">
              <a:rPr lang="en-GB" smtClean="0"/>
              <a:pPr/>
              <a:t>20/04/2026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bg1"/>
                </a:solidFill>
              </a:defRPr>
            </a:lvl1pPr>
          </a:lstStyle>
          <a:p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rgbClr val="C6D1EB"/>
                </a:solidFill>
              </a:defRPr>
            </a:lvl1pPr>
          </a:lstStyle>
          <a:p>
            <a:fld id="{EF27AE43-5A68-41A0-8511-ED114CCA76B1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044405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73" r:id="rId3"/>
    <p:sldLayoutId id="2147483674" r:id="rId4"/>
    <p:sldLayoutId id="2147483682" r:id="rId5"/>
    <p:sldLayoutId id="2147483675" r:id="rId6"/>
    <p:sldLayoutId id="2147483676" r:id="rId7"/>
    <p:sldLayoutId id="2147483677" r:id="rId8"/>
    <p:sldLayoutId id="2147483678" r:id="rId9"/>
    <p:sldLayoutId id="2147483679" r:id="rId10"/>
    <p:sldLayoutId id="2147483680" r:id="rId11"/>
    <p:sldLayoutId id="2147483681" r:id="rId12"/>
    <p:sldLayoutId id="2147483685" r:id="rId13"/>
    <p:sldLayoutId id="2147483686" r:id="rId14"/>
    <p:sldLayoutId id="2147483687" r:id="rId15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bg2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rgbClr val="C6D1EB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bg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bg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bg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chart" Target="../charts/chart2.xml"/><Relationship Id="rId5" Type="http://schemas.openxmlformats.org/officeDocument/2006/relationships/image" Target="../media/image5.png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D1CA9E9-4ABB-DC77-DFC2-80BE2082E59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Title 1">
            <a:extLst>
              <a:ext uri="{FF2B5EF4-FFF2-40B4-BE49-F238E27FC236}">
                <a16:creationId xmlns:a16="http://schemas.microsoft.com/office/drawing/2014/main" id="{35BB1DC1-655E-78F1-6470-88B8F283F7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8489" y="2554863"/>
            <a:ext cx="7567019" cy="810818"/>
          </a:xfrm>
        </p:spPr>
        <p:txBody>
          <a:bodyPr>
            <a:noAutofit/>
          </a:bodyPr>
          <a:lstStyle/>
          <a:p>
            <a:pPr algn="ctr"/>
            <a:r>
              <a:rPr lang="en-US" sz="2400" b="1" dirty="0">
                <a:solidFill>
                  <a:schemeClr val="accent4"/>
                </a:solidFill>
              </a:rPr>
              <a:t>Primary Outcomes of the MOTIV BTK Sirolimus-Eluting Bioresorbable Vascular Scaffold for the Treatment of Infrapopliteal Lesions</a:t>
            </a:r>
            <a:br>
              <a:rPr lang="en-US" sz="2400" b="1" dirty="0">
                <a:solidFill>
                  <a:schemeClr val="accent4"/>
                </a:solidFill>
              </a:rPr>
            </a:br>
            <a:r>
              <a:rPr lang="en-US" sz="2400" b="1" dirty="0">
                <a:solidFill>
                  <a:schemeClr val="accent4"/>
                </a:solidFill>
              </a:rPr>
              <a:t> </a:t>
            </a:r>
            <a:br>
              <a:rPr lang="en-US" sz="2400" b="1" dirty="0">
                <a:solidFill>
                  <a:schemeClr val="accent4"/>
                </a:solidFill>
              </a:rPr>
            </a:br>
            <a:r>
              <a:rPr lang="en-US" sz="3200" b="1" dirty="0">
                <a:solidFill>
                  <a:srgbClr val="FFC000"/>
                </a:solidFill>
              </a:rPr>
              <a:t>MOTIV BTK Trial</a:t>
            </a:r>
            <a:br>
              <a:rPr lang="en-US" sz="2800" b="1" dirty="0">
                <a:solidFill>
                  <a:srgbClr val="FFC000"/>
                </a:solidFill>
              </a:rPr>
            </a:br>
            <a:br>
              <a:rPr lang="en-US" sz="2000" b="1" dirty="0"/>
            </a:br>
            <a:br>
              <a:rPr lang="en-US" sz="2800" b="1" dirty="0"/>
            </a:br>
            <a:endParaRPr lang="en-US" sz="2000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B90B4B66-3C8A-41DC-C4F9-B1C9F6C1DEE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5033" y="382964"/>
            <a:ext cx="1935898" cy="755697"/>
          </a:xfrm>
          <a:prstGeom prst="rect">
            <a:avLst/>
          </a:prstGeom>
        </p:spPr>
      </p:pic>
      <p:sp>
        <p:nvSpPr>
          <p:cNvPr id="2" name="Text Placeholder 5">
            <a:extLst>
              <a:ext uri="{FF2B5EF4-FFF2-40B4-BE49-F238E27FC236}">
                <a16:creationId xmlns:a16="http://schemas.microsoft.com/office/drawing/2014/main" id="{9E9863AE-1B74-C260-E1A9-688A399938DA}"/>
              </a:ext>
            </a:extLst>
          </p:cNvPr>
          <p:cNvSpPr txBox="1">
            <a:spLocks/>
          </p:cNvSpPr>
          <p:nvPr/>
        </p:nvSpPr>
        <p:spPr>
          <a:xfrm>
            <a:off x="549342" y="3824583"/>
            <a:ext cx="8045315" cy="1163591"/>
          </a:xfrm>
          <a:prstGeom prst="rect">
            <a:avLst/>
          </a:prstGeom>
        </p:spPr>
        <p:txBody>
          <a:bodyPr>
            <a:normAutofit fontScale="92500" lnSpcReduction="20000"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rgbClr val="C6D1EB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1800" b="1" dirty="0">
                <a:solidFill>
                  <a:schemeClr val="bg1"/>
                </a:solidFill>
              </a:rPr>
              <a:t>Tim Wittig, </a:t>
            </a:r>
            <a:r>
              <a:rPr lang="en-US" sz="1800" dirty="0">
                <a:solidFill>
                  <a:schemeClr val="bg1"/>
                </a:solidFill>
              </a:rPr>
              <a:t>Dr. med. </a:t>
            </a:r>
          </a:p>
          <a:p>
            <a:pPr marL="0" indent="0" algn="ctr">
              <a:buNone/>
            </a:pPr>
            <a:r>
              <a:rPr lang="en-US" sz="1800" b="1" dirty="0">
                <a:solidFill>
                  <a:schemeClr val="bg1"/>
                </a:solidFill>
              </a:rPr>
              <a:t>Ehrin Armstrong</a:t>
            </a:r>
            <a:r>
              <a:rPr lang="en-US" sz="1800" dirty="0">
                <a:solidFill>
                  <a:schemeClr val="bg1"/>
                </a:solidFill>
              </a:rPr>
              <a:t>, MD MSc FACC FSCAI FSVM</a:t>
            </a:r>
          </a:p>
          <a:p>
            <a:pPr marL="0" indent="0" algn="ctr">
              <a:buNone/>
            </a:pPr>
            <a:r>
              <a:rPr lang="en-US" sz="1800" b="1" dirty="0">
                <a:solidFill>
                  <a:schemeClr val="bg1"/>
                </a:solidFill>
              </a:rPr>
              <a:t>Andrej Schmidt</a:t>
            </a:r>
            <a:r>
              <a:rPr lang="en-US" sz="1800" dirty="0">
                <a:solidFill>
                  <a:schemeClr val="bg1"/>
                </a:solidFill>
              </a:rPr>
              <a:t>, Prof. Dr. med</a:t>
            </a:r>
          </a:p>
          <a:p>
            <a:pPr marL="0" indent="0" algn="ctr">
              <a:buNone/>
            </a:pPr>
            <a:r>
              <a:rPr lang="en-US" sz="1400" dirty="0">
                <a:solidFill>
                  <a:schemeClr val="bg1"/>
                </a:solidFill>
              </a:rPr>
              <a:t>On behalf of the MOTIV BTK Investigators</a:t>
            </a:r>
          </a:p>
        </p:txBody>
      </p:sp>
    </p:spTree>
    <p:extLst>
      <p:ext uri="{BB962C8B-B14F-4D97-AF65-F5344CB8AC3E}">
        <p14:creationId xmlns:p14="http://schemas.microsoft.com/office/powerpoint/2010/main" val="305215984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D20C9CE-16DB-E0B3-40A2-A3487C30AA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659917-20DC-9215-F4A5-7F1E64416BF4}"/>
              </a:ext>
            </a:extLst>
          </p:cNvPr>
          <p:cNvSpPr txBox="1">
            <a:spLocks/>
          </p:cNvSpPr>
          <p:nvPr/>
        </p:nvSpPr>
        <p:spPr>
          <a:xfrm>
            <a:off x="426876" y="285750"/>
            <a:ext cx="7231225" cy="770890"/>
          </a:xfrm>
          <a:prstGeom prst="rect">
            <a:avLst/>
          </a:prstGeom>
        </p:spPr>
        <p:txBody>
          <a:bodyPr vert="horz" lIns="68580" tIns="34290" rIns="68580" bIns="34290" rtlCol="0" anchor="ctr">
            <a:normAutofit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nl-BE" sz="2800" dirty="0">
                <a:solidFill>
                  <a:schemeClr val="accent4"/>
                </a:solidFill>
              </a:rPr>
              <a:t>MOTIV Bioresorbable Scaffold</a:t>
            </a:r>
            <a:br>
              <a:rPr lang="nl-BE" sz="2100" dirty="0"/>
            </a:br>
            <a:r>
              <a:rPr lang="nl-BE" sz="2400" b="0" dirty="0">
                <a:solidFill>
                  <a:srgbClr val="FFC000"/>
                </a:solidFill>
              </a:rPr>
              <a:t>BTK Trial –Lesion Characteristics</a:t>
            </a:r>
            <a:endParaRPr lang="en-US" sz="2400" b="0" dirty="0">
              <a:solidFill>
                <a:srgbClr val="FFC000"/>
              </a:solidFill>
            </a:endParaRP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D0E71757-B4FD-AE60-BC0D-8C0094A9A1D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23730459"/>
              </p:ext>
            </p:extLst>
          </p:nvPr>
        </p:nvGraphicFramePr>
        <p:xfrm>
          <a:off x="774290" y="1231490"/>
          <a:ext cx="7020234" cy="352312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38168">
                  <a:extLst>
                    <a:ext uri="{9D8B030D-6E8A-4147-A177-3AD203B41FA5}">
                      <a16:colId xmlns:a16="http://schemas.microsoft.com/office/drawing/2014/main" val="3476712592"/>
                    </a:ext>
                  </a:extLst>
                </a:gridCol>
                <a:gridCol w="1991033">
                  <a:extLst>
                    <a:ext uri="{9D8B030D-6E8A-4147-A177-3AD203B41FA5}">
                      <a16:colId xmlns:a16="http://schemas.microsoft.com/office/drawing/2014/main" val="769057358"/>
                    </a:ext>
                  </a:extLst>
                </a:gridCol>
                <a:gridCol w="1991033">
                  <a:extLst>
                    <a:ext uri="{9D8B030D-6E8A-4147-A177-3AD203B41FA5}">
                      <a16:colId xmlns:a16="http://schemas.microsoft.com/office/drawing/2014/main" val="1226832121"/>
                    </a:ext>
                  </a:extLst>
                </a:gridCol>
              </a:tblGrid>
              <a:tr h="301723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MOTIV BTK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PTA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13459951"/>
                  </a:ext>
                </a:extLst>
              </a:tr>
              <a:tr h="301723">
                <a:tc>
                  <a:txBody>
                    <a:bodyPr/>
                    <a:lstStyle/>
                    <a:p>
                      <a:r>
                        <a:rPr lang="en-US" dirty="0"/>
                        <a:t>Type of Lesion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00796621"/>
                  </a:ext>
                </a:extLst>
              </a:tr>
              <a:tr h="301723"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Stenotic Lesion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68.1%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70.7%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77936713"/>
                  </a:ext>
                </a:extLst>
              </a:tr>
              <a:tr h="301723"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Total Occlusion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31.9%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29.3%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18105989"/>
                  </a:ext>
                </a:extLst>
              </a:tr>
              <a:tr h="301723">
                <a:tc>
                  <a:txBody>
                    <a:bodyPr/>
                    <a:lstStyle/>
                    <a:p>
                      <a:r>
                        <a:rPr lang="en-US" dirty="0"/>
                        <a:t>Lesion Length (mm)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53.8 ± 40.2 (140)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53.7 ± 45.4 (156)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52852261"/>
                  </a:ext>
                </a:extLst>
              </a:tr>
              <a:tr h="403811">
                <a:tc>
                  <a:txBody>
                    <a:bodyPr/>
                    <a:lstStyle/>
                    <a:p>
                      <a:r>
                        <a:rPr lang="en-US" dirty="0"/>
                        <a:t>RVD pre-intervention (mm)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2.7 ± 0.6 (141)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2.8 ± 0.7 (156)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21490337"/>
                  </a:ext>
                </a:extLst>
              </a:tr>
              <a:tr h="403811">
                <a:tc>
                  <a:txBody>
                    <a:bodyPr/>
                    <a:lstStyle/>
                    <a:p>
                      <a:r>
                        <a:rPr lang="en-US" dirty="0"/>
                        <a:t>Site-Reported Calcification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14845179"/>
                  </a:ext>
                </a:extLst>
              </a:tr>
              <a:tr h="301723"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Focal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6/147 (4.1%)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10/161 (6.2%)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04796029"/>
                  </a:ext>
                </a:extLst>
              </a:tr>
              <a:tr h="301723"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Mild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45/147 (30.6%)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46/161 (28.6%)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40401649"/>
                  </a:ext>
                </a:extLst>
              </a:tr>
              <a:tr h="301723"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Moderate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39/147 (26.5%)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50/161 (31.1%)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31065645"/>
                  </a:ext>
                </a:extLst>
              </a:tr>
              <a:tr h="301723">
                <a:tc>
                  <a:txBody>
                    <a:bodyPr/>
                    <a:lstStyle/>
                    <a:p>
                      <a:r>
                        <a:rPr lang="en-US" dirty="0"/>
                        <a:t>% Diameter Stenosis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73.7 ± 22.1 (141)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74.1 ± 20.3 (156)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80169407"/>
                  </a:ext>
                </a:extLst>
              </a:tr>
            </a:tbl>
          </a:graphicData>
        </a:graphic>
      </p:graphicFrame>
      <p:pic>
        <p:nvPicPr>
          <p:cNvPr id="3" name="Picture 2">
            <a:extLst>
              <a:ext uri="{FF2B5EF4-FFF2-40B4-BE49-F238E27FC236}">
                <a16:creationId xmlns:a16="http://schemas.microsoft.com/office/drawing/2014/main" id="{531FD299-8386-5E51-503E-C7AEBB958A57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63677" y="296598"/>
            <a:ext cx="1263400" cy="568488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680302BB-42CC-11CC-7C4E-F789107B4948}"/>
              </a:ext>
            </a:extLst>
          </p:cNvPr>
          <p:cNvSpPr txBox="1"/>
          <p:nvPr/>
        </p:nvSpPr>
        <p:spPr>
          <a:xfrm>
            <a:off x="839244" y="4798664"/>
            <a:ext cx="6732739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b="1" dirty="0">
                <a:solidFill>
                  <a:schemeClr val="bg1"/>
                </a:solidFill>
              </a:rPr>
              <a:t>Note: There were no statistically significant differences in Lesion Characteristics noted between the two study arms    </a:t>
            </a:r>
          </a:p>
        </p:txBody>
      </p:sp>
    </p:spTree>
    <p:extLst>
      <p:ext uri="{BB962C8B-B14F-4D97-AF65-F5344CB8AC3E}">
        <p14:creationId xmlns:p14="http://schemas.microsoft.com/office/powerpoint/2010/main" val="426884985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AB9F6CA-0E8E-C1B0-A3FC-155E149375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1AF447-DEAE-83B5-AF49-3234D7A00C82}"/>
              </a:ext>
            </a:extLst>
          </p:cNvPr>
          <p:cNvSpPr txBox="1">
            <a:spLocks/>
          </p:cNvSpPr>
          <p:nvPr/>
        </p:nvSpPr>
        <p:spPr>
          <a:xfrm>
            <a:off x="426876" y="285749"/>
            <a:ext cx="7231225" cy="846385"/>
          </a:xfrm>
          <a:prstGeom prst="rect">
            <a:avLst/>
          </a:prstGeom>
        </p:spPr>
        <p:txBody>
          <a:bodyPr vert="horz" lIns="68580" tIns="34290" rIns="68580" bIns="3429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nl-BE" sz="2800" dirty="0">
                <a:solidFill>
                  <a:schemeClr val="accent4"/>
                </a:solidFill>
              </a:rPr>
              <a:t>MOTIV Bioresorbable Scaffold</a:t>
            </a:r>
            <a:br>
              <a:rPr lang="nl-BE" sz="2100" dirty="0"/>
            </a:br>
            <a:r>
              <a:rPr lang="nl-BE" sz="2400" dirty="0">
                <a:solidFill>
                  <a:srgbClr val="FFC000"/>
                </a:solidFill>
              </a:rPr>
              <a:t>Procedural Endpoint</a:t>
            </a:r>
            <a:endParaRPr lang="en-US" sz="2400" dirty="0">
              <a:solidFill>
                <a:srgbClr val="FFC000"/>
              </a:solidFill>
            </a:endParaRP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B1A2ECB7-C0E0-4D9C-A22E-CCFB477D337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08327291"/>
              </p:ext>
            </p:extLst>
          </p:nvPr>
        </p:nvGraphicFramePr>
        <p:xfrm>
          <a:off x="682850" y="1756922"/>
          <a:ext cx="7778299" cy="205386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51123">
                  <a:extLst>
                    <a:ext uri="{9D8B030D-6E8A-4147-A177-3AD203B41FA5}">
                      <a16:colId xmlns:a16="http://schemas.microsoft.com/office/drawing/2014/main" val="3094011184"/>
                    </a:ext>
                  </a:extLst>
                </a:gridCol>
                <a:gridCol w="1442392">
                  <a:extLst>
                    <a:ext uri="{9D8B030D-6E8A-4147-A177-3AD203B41FA5}">
                      <a16:colId xmlns:a16="http://schemas.microsoft.com/office/drawing/2014/main" val="4111420182"/>
                    </a:ext>
                  </a:extLst>
                </a:gridCol>
                <a:gridCol w="1442392">
                  <a:extLst>
                    <a:ext uri="{9D8B030D-6E8A-4147-A177-3AD203B41FA5}">
                      <a16:colId xmlns:a16="http://schemas.microsoft.com/office/drawing/2014/main" val="235507665"/>
                    </a:ext>
                  </a:extLst>
                </a:gridCol>
                <a:gridCol w="1442392">
                  <a:extLst>
                    <a:ext uri="{9D8B030D-6E8A-4147-A177-3AD203B41FA5}">
                      <a16:colId xmlns:a16="http://schemas.microsoft.com/office/drawing/2014/main" val="4068138538"/>
                    </a:ext>
                  </a:extLst>
                </a:gridCol>
              </a:tblGrid>
              <a:tr h="309227">
                <a:tc>
                  <a:txBody>
                    <a:bodyPr/>
                    <a:lstStyle/>
                    <a:p>
                      <a:r>
                        <a:rPr lang="en-US" dirty="0"/>
                        <a:t>Outcome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MOTIV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PTA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P Value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03621716"/>
                  </a:ext>
                </a:extLst>
              </a:tr>
              <a:tr h="309227">
                <a:tc>
                  <a:txBody>
                    <a:bodyPr/>
                    <a:lstStyle/>
                    <a:p>
                      <a:r>
                        <a:rPr lang="en-US" dirty="0"/>
                        <a:t>Device Success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 </a:t>
                      </a:r>
                      <a:r>
                        <a:rPr lang="en-US" sz="1200" b="0" dirty="0"/>
                        <a:t>95.8%</a:t>
                      </a:r>
                      <a:r>
                        <a:rPr lang="en-US" dirty="0"/>
                        <a:t> </a:t>
                      </a:r>
                      <a:r>
                        <a:rPr lang="en-US" sz="900" i="1" dirty="0"/>
                        <a:t>(204/213)</a:t>
                      </a:r>
                      <a:endParaRPr lang="en-US" i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625611240"/>
                  </a:ext>
                </a:extLst>
              </a:tr>
              <a:tr h="422244">
                <a:tc>
                  <a:txBody>
                    <a:bodyPr/>
                    <a:lstStyle/>
                    <a:p>
                      <a:r>
                        <a:rPr lang="en-US" dirty="0"/>
                        <a:t>Acute Technical Success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0" dirty="0"/>
                        <a:t>91.5%</a:t>
                      </a:r>
                      <a:r>
                        <a:rPr lang="en-US" dirty="0"/>
                        <a:t> </a:t>
                      </a:r>
                      <a:r>
                        <a:rPr lang="en-US" sz="900" i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(129/141)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0" dirty="0"/>
                        <a:t>72.3%</a:t>
                      </a:r>
                      <a:r>
                        <a:rPr lang="en-US" dirty="0"/>
                        <a:t> </a:t>
                      </a:r>
                      <a:r>
                        <a:rPr lang="en-US" sz="900" i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(112/155)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&lt;0.0001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44435771"/>
                  </a:ext>
                </a:extLst>
              </a:tr>
              <a:tr h="422244">
                <a:tc>
                  <a:txBody>
                    <a:bodyPr/>
                    <a:lstStyle/>
                    <a:p>
                      <a:r>
                        <a:rPr lang="en-US" dirty="0"/>
                        <a:t>Acute Procedural Success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0" dirty="0"/>
                        <a:t>89.7%</a:t>
                      </a:r>
                      <a:r>
                        <a:rPr lang="en-US" dirty="0"/>
                        <a:t> </a:t>
                      </a:r>
                      <a:r>
                        <a:rPr lang="en-US" sz="900" i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(122/136)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0" dirty="0"/>
                        <a:t>67.3%</a:t>
                      </a:r>
                      <a:r>
                        <a:rPr lang="en-US" dirty="0"/>
                        <a:t> </a:t>
                      </a:r>
                      <a:r>
                        <a:rPr lang="en-US" sz="900" i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(99/147)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/>
                        <a:t>&lt;0.0001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958991175"/>
                  </a:ext>
                </a:extLst>
              </a:tr>
              <a:tr h="590923">
                <a:tc>
                  <a:txBody>
                    <a:bodyPr/>
                    <a:lstStyle/>
                    <a:p>
                      <a:r>
                        <a:rPr lang="en-US" dirty="0"/>
                        <a:t>Angiographic Acute Gain In-Segment </a:t>
                      </a:r>
                      <a:r>
                        <a:rPr lang="en-US" sz="1200" dirty="0"/>
                        <a:t>(</a:t>
                      </a:r>
                      <a:r>
                        <a:rPr lang="en-US" sz="1200" i="0" dirty="0"/>
                        <a:t>mm)</a:t>
                      </a:r>
                      <a:endParaRPr lang="en-US" i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/>
                        <a:t>1.69 ± 0.68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1.55 ± 0.65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0.10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867931219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C7EE3BFF-308E-FB85-EAEF-4484855B8E62}"/>
              </a:ext>
            </a:extLst>
          </p:cNvPr>
          <p:cNvSpPr txBox="1"/>
          <p:nvPr/>
        </p:nvSpPr>
        <p:spPr>
          <a:xfrm>
            <a:off x="682850" y="3973949"/>
            <a:ext cx="806829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"/>
            <a:r>
              <a:rPr lang="en-US" sz="900" b="1" dirty="0">
                <a:solidFill>
                  <a:schemeClr val="bg1"/>
                </a:solidFill>
              </a:rPr>
              <a:t>Device Success:  S</a:t>
            </a:r>
            <a:r>
              <a:rPr lang="en-US" sz="900" dirty="0">
                <a:solidFill>
                  <a:schemeClr val="bg1"/>
                </a:solidFill>
              </a:rPr>
              <a:t>uccessful delivery and deployment of the study device(s) at the intended target lesion and successful withdrawal of the delivery catheter [evaluated immediately post-procedure]. </a:t>
            </a:r>
          </a:p>
          <a:p>
            <a:pPr fontAlgn="b">
              <a:spcBef>
                <a:spcPts val="600"/>
              </a:spcBef>
            </a:pPr>
            <a:r>
              <a:rPr lang="en-US" sz="900" b="1" dirty="0">
                <a:solidFill>
                  <a:schemeClr val="bg1"/>
                </a:solidFill>
              </a:rPr>
              <a:t>Acute Technical Success</a:t>
            </a:r>
            <a:r>
              <a:rPr lang="en-US" sz="900" dirty="0">
                <a:solidFill>
                  <a:schemeClr val="bg1"/>
                </a:solidFill>
              </a:rPr>
              <a:t>: Achievement of a final residual diameter stenosis &lt;30% by angiography with the assigned device [evaluated immediately post-procedure]. </a:t>
            </a:r>
          </a:p>
          <a:p>
            <a:pPr fontAlgn="b">
              <a:spcBef>
                <a:spcPts val="600"/>
              </a:spcBef>
            </a:pPr>
            <a:r>
              <a:rPr lang="en-US" sz="900" b="1" dirty="0">
                <a:solidFill>
                  <a:schemeClr val="bg1"/>
                </a:solidFill>
              </a:rPr>
              <a:t>Acute Procedure Success: A</a:t>
            </a:r>
            <a:r>
              <a:rPr lang="en-US" sz="900" dirty="0">
                <a:solidFill>
                  <a:schemeClr val="bg1"/>
                </a:solidFill>
              </a:rPr>
              <a:t>cute technical success and absence of major adverse events (MAE) defined as death, stroke, MI,  acute onset of limb ischemia, index bypass graft or treated segment thrombosis, and/or need for urgent/emergent vascular surgery)  within 72 hours of the index procedure [evaluated in-hospital] in the absence of clinically driven bailout device use. </a:t>
            </a:r>
          </a:p>
        </p:txBody>
      </p:sp>
      <p:sp>
        <p:nvSpPr>
          <p:cNvPr id="6" name="Text 1">
            <a:extLst>
              <a:ext uri="{FF2B5EF4-FFF2-40B4-BE49-F238E27FC236}">
                <a16:creationId xmlns:a16="http://schemas.microsoft.com/office/drawing/2014/main" id="{B22CBE8B-EDB4-382A-4FBD-8BD884B4518B}"/>
              </a:ext>
            </a:extLst>
          </p:cNvPr>
          <p:cNvSpPr/>
          <p:nvPr/>
        </p:nvSpPr>
        <p:spPr>
          <a:xfrm>
            <a:off x="682850" y="1329112"/>
            <a:ext cx="2482731" cy="234038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1800"/>
              </a:lnSpc>
              <a:buNone/>
            </a:pPr>
            <a:r>
              <a:rPr lang="en-US" dirty="0">
                <a:solidFill>
                  <a:srgbClr val="FFFFFF"/>
                </a:solidFill>
                <a:ea typeface="Arial" pitchFamily="34" charset="-122"/>
                <a:cs typeface="Arial" pitchFamily="34" charset="-120"/>
              </a:rPr>
              <a:t>Acute Device Performance</a:t>
            </a:r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69C88D6-AD7C-C6E6-65D3-75287C59A29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63677" y="296598"/>
            <a:ext cx="1263400" cy="5684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005140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971471E8-C011-1511-8D58-23B57ACAB73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4915000"/>
              </p:ext>
            </p:extLst>
          </p:nvPr>
        </p:nvGraphicFramePr>
        <p:xfrm>
          <a:off x="628650" y="1748898"/>
          <a:ext cx="7886700" cy="222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71937">
                  <a:extLst>
                    <a:ext uri="{9D8B030D-6E8A-4147-A177-3AD203B41FA5}">
                      <a16:colId xmlns:a16="http://schemas.microsoft.com/office/drawing/2014/main" val="3472367995"/>
                    </a:ext>
                  </a:extLst>
                </a:gridCol>
                <a:gridCol w="1503680">
                  <a:extLst>
                    <a:ext uri="{9D8B030D-6E8A-4147-A177-3AD203B41FA5}">
                      <a16:colId xmlns:a16="http://schemas.microsoft.com/office/drawing/2014/main" val="3511867394"/>
                    </a:ext>
                  </a:extLst>
                </a:gridCol>
                <a:gridCol w="1422400">
                  <a:extLst>
                    <a:ext uri="{9D8B030D-6E8A-4147-A177-3AD203B41FA5}">
                      <a16:colId xmlns:a16="http://schemas.microsoft.com/office/drawing/2014/main" val="3882337186"/>
                    </a:ext>
                  </a:extLst>
                </a:gridCol>
                <a:gridCol w="1449493">
                  <a:extLst>
                    <a:ext uri="{9D8B030D-6E8A-4147-A177-3AD203B41FA5}">
                      <a16:colId xmlns:a16="http://schemas.microsoft.com/office/drawing/2014/main" val="1067723627"/>
                    </a:ext>
                  </a:extLst>
                </a:gridCol>
                <a:gridCol w="1139190">
                  <a:extLst>
                    <a:ext uri="{9D8B030D-6E8A-4147-A177-3AD203B41FA5}">
                      <a16:colId xmlns:a16="http://schemas.microsoft.com/office/drawing/2014/main" val="396856128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buNone/>
                      </a:pPr>
                      <a:r>
                        <a:rPr lang="en-US" sz="1100" kern="100" dirty="0">
                          <a:effectLst/>
                        </a:rPr>
                        <a:t>Endpoint/Component </a:t>
                      </a:r>
                      <a:endParaRPr lang="en-US" sz="1400" kern="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buNone/>
                      </a:pPr>
                      <a:r>
                        <a:rPr lang="en-US" sz="1200" kern="100" dirty="0">
                          <a:effectLst/>
                        </a:rPr>
                        <a:t>MOTIV</a:t>
                      </a:r>
                      <a:endParaRPr lang="en-US" sz="1600" kern="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buNone/>
                      </a:pPr>
                      <a:r>
                        <a:rPr lang="en-US" sz="1200" kern="100" dirty="0">
                          <a:effectLst/>
                        </a:rPr>
                        <a:t>PTA</a:t>
                      </a:r>
                      <a:endParaRPr lang="en-US" sz="1600" kern="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buNone/>
                      </a:pPr>
                      <a:r>
                        <a:rPr lang="en-US" sz="1100" kern="100" dirty="0">
                          <a:effectLst/>
                        </a:rPr>
                        <a:t>Difference (95% CI)</a:t>
                      </a:r>
                      <a:endParaRPr lang="en-US" sz="1400" kern="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buNone/>
                      </a:pPr>
                      <a:r>
                        <a:rPr lang="en-US" sz="1100" kern="100" dirty="0">
                          <a:effectLst/>
                        </a:rPr>
                        <a:t>P-value</a:t>
                      </a:r>
                      <a:r>
                        <a:rPr lang="en-US" sz="1100" kern="100" baseline="30000" dirty="0">
                          <a:effectLst/>
                        </a:rPr>
                        <a:t>1</a:t>
                      </a:r>
                      <a:endParaRPr lang="en-US" sz="1400" kern="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75830496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buNone/>
                      </a:pPr>
                      <a:r>
                        <a:rPr lang="en-US" sz="1200" b="1" kern="100" dirty="0">
                          <a:effectLst/>
                        </a:rPr>
                        <a:t>  Freedom from MALE + POD  ITT</a:t>
                      </a:r>
                      <a:endParaRPr lang="en-US" sz="1200" b="1" kern="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buNone/>
                      </a:pPr>
                      <a:r>
                        <a:rPr lang="en-US" sz="1100" b="1" kern="100" dirty="0">
                          <a:effectLst/>
                        </a:rPr>
                        <a:t>99.3% </a:t>
                      </a:r>
                      <a:r>
                        <a:rPr lang="en-US" sz="900" b="1" i="1" kern="100" dirty="0">
                          <a:effectLst/>
                        </a:rPr>
                        <a:t>(133 / 134)</a:t>
                      </a:r>
                      <a:endParaRPr lang="en-US" sz="1100" b="1" i="1" kern="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buNone/>
                      </a:pPr>
                      <a:r>
                        <a:rPr lang="en-US" sz="1100" b="1" kern="100" dirty="0">
                          <a:effectLst/>
                        </a:rPr>
                        <a:t>98.6% </a:t>
                      </a:r>
                      <a:r>
                        <a:rPr lang="en-US" sz="900" b="1" i="1" kern="1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(145 / 147)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buNone/>
                      </a:pPr>
                      <a:r>
                        <a:rPr lang="en-US" sz="1100" b="1" kern="100" dirty="0">
                          <a:effectLst/>
                        </a:rPr>
                        <a:t>-0.6% </a:t>
                      </a:r>
                      <a:r>
                        <a:rPr lang="en-US" sz="900" b="1" i="1" kern="1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(-5.2%, 4.0%)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buNone/>
                      </a:pPr>
                      <a:r>
                        <a:rPr lang="en-US" sz="1100" b="1" kern="100" dirty="0">
                          <a:effectLst/>
                        </a:rPr>
                        <a:t>0.0003</a:t>
                      </a:r>
                      <a:endParaRPr lang="en-US" sz="1100" b="1" kern="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97338403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buNone/>
                      </a:pPr>
                      <a:r>
                        <a:rPr lang="en-US" sz="1200" kern="100" dirty="0">
                          <a:effectLst/>
                        </a:rPr>
                        <a:t>       POD (All-Cause Death)</a:t>
                      </a:r>
                      <a:endParaRPr lang="en-US" sz="1200" kern="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buNone/>
                      </a:pPr>
                      <a:r>
                        <a:rPr lang="en-US" sz="1100" kern="100" dirty="0">
                          <a:effectLst/>
                        </a:rPr>
                        <a:t>0.0% </a:t>
                      </a:r>
                      <a:r>
                        <a:rPr lang="en-US" sz="900" i="1" kern="1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(0 / 133)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buNone/>
                      </a:pPr>
                      <a:r>
                        <a:rPr lang="en-US" sz="1100" kern="100" dirty="0">
                          <a:effectLst/>
                        </a:rPr>
                        <a:t>0.0% </a:t>
                      </a:r>
                      <a:r>
                        <a:rPr lang="en-US" sz="900" i="1" kern="1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(0 / 146)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buNone/>
                      </a:pPr>
                      <a:r>
                        <a:rPr lang="en-US" sz="1100" kern="100">
                          <a:effectLst/>
                        </a:rPr>
                        <a:t> </a:t>
                      </a:r>
                      <a:endParaRPr lang="en-US" sz="11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buNone/>
                      </a:pPr>
                      <a:r>
                        <a:rPr lang="en-US" sz="1100" kern="100" dirty="0">
                          <a:effectLst/>
                        </a:rPr>
                        <a:t> </a:t>
                      </a:r>
                      <a:endParaRPr lang="en-US" sz="1100" kern="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4544402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buNone/>
                      </a:pPr>
                      <a:r>
                        <a:rPr lang="en-US" sz="1200" kern="100" dirty="0">
                          <a:effectLst/>
                        </a:rPr>
                        <a:t>       Above-the-ankle amputation</a:t>
                      </a:r>
                      <a:endParaRPr lang="en-US" sz="1200" kern="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buNone/>
                      </a:pPr>
                      <a:r>
                        <a:rPr lang="en-US" sz="1100" kern="100" dirty="0">
                          <a:effectLst/>
                        </a:rPr>
                        <a:t>0.0% </a:t>
                      </a:r>
                      <a:r>
                        <a:rPr lang="en-US" sz="900" i="1" kern="1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(0 / 133)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buNone/>
                      </a:pPr>
                      <a:r>
                        <a:rPr lang="en-US" sz="1100" kern="100" dirty="0">
                          <a:effectLst/>
                        </a:rPr>
                        <a:t>0.0% </a:t>
                      </a:r>
                      <a:r>
                        <a:rPr lang="en-US" sz="900" i="1" kern="1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(0 / 146)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buNone/>
                      </a:pPr>
                      <a:r>
                        <a:rPr lang="en-US" sz="1100" kern="100" dirty="0">
                          <a:effectLst/>
                        </a:rPr>
                        <a:t> </a:t>
                      </a:r>
                      <a:endParaRPr lang="en-US" sz="1100" kern="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buNone/>
                      </a:pPr>
                      <a:r>
                        <a:rPr lang="en-US" sz="1100" kern="100" dirty="0">
                          <a:effectLst/>
                        </a:rPr>
                        <a:t> </a:t>
                      </a:r>
                      <a:endParaRPr lang="en-US" sz="1100" kern="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40637486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buNone/>
                      </a:pPr>
                      <a:r>
                        <a:rPr lang="en-US" sz="1200" kern="100" dirty="0">
                          <a:effectLst/>
                        </a:rPr>
                        <a:t>       Major re-intervention</a:t>
                      </a:r>
                      <a:endParaRPr lang="en-US" sz="1200" kern="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buNone/>
                      </a:pPr>
                      <a:r>
                        <a:rPr lang="en-US" sz="1100" kern="100" dirty="0">
                          <a:effectLst/>
                        </a:rPr>
                        <a:t>0.7% </a:t>
                      </a:r>
                      <a:r>
                        <a:rPr lang="en-US" sz="900" i="1" kern="1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(1 / 134)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buNone/>
                      </a:pPr>
                      <a:r>
                        <a:rPr lang="en-US" sz="1100" kern="100" dirty="0">
                          <a:effectLst/>
                        </a:rPr>
                        <a:t>1.4% </a:t>
                      </a:r>
                      <a:r>
                        <a:rPr lang="en-US" sz="900" i="1" kern="1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(2 / 147)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buNone/>
                      </a:pPr>
                      <a:r>
                        <a:rPr lang="en-US" sz="1100" kern="100" dirty="0">
                          <a:effectLst/>
                        </a:rPr>
                        <a:t> </a:t>
                      </a:r>
                      <a:endParaRPr lang="en-US" sz="1100" kern="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buNone/>
                      </a:pPr>
                      <a:r>
                        <a:rPr lang="en-US" sz="1100" kern="100" dirty="0">
                          <a:effectLst/>
                        </a:rPr>
                        <a:t> </a:t>
                      </a:r>
                      <a:endParaRPr lang="en-US" sz="1100" kern="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419253849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buNone/>
                      </a:pPr>
                      <a:r>
                        <a:rPr lang="en-US" sz="1200" kern="100" dirty="0">
                          <a:effectLst/>
                        </a:rPr>
                        <a:t>  Freedom from MALE + POD  PP</a:t>
                      </a:r>
                      <a:endParaRPr lang="en-US" sz="1200" kern="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buNone/>
                      </a:pPr>
                      <a:r>
                        <a:rPr lang="en-US" sz="1100" kern="100" dirty="0">
                          <a:effectLst/>
                        </a:rPr>
                        <a:t>99.2% </a:t>
                      </a:r>
                      <a:r>
                        <a:rPr lang="en-US" sz="900" i="1" kern="1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(128 / 129)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buNone/>
                      </a:pPr>
                      <a:r>
                        <a:rPr lang="en-US" sz="1100" kern="100" dirty="0">
                          <a:effectLst/>
                        </a:rPr>
                        <a:t>98.6% </a:t>
                      </a:r>
                      <a:r>
                        <a:rPr lang="en-US" sz="900" i="1" kern="1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(142 / 144)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buNone/>
                      </a:pPr>
                      <a:r>
                        <a:rPr lang="en-US" sz="1100" kern="100" dirty="0">
                          <a:effectLst/>
                        </a:rPr>
                        <a:t>-0.6% </a:t>
                      </a:r>
                      <a:r>
                        <a:rPr lang="en-US" sz="900" i="1" kern="1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(-5.3%, 4.0%)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buNone/>
                      </a:pPr>
                      <a:r>
                        <a:rPr lang="en-US" sz="1100" kern="100" dirty="0">
                          <a:effectLst/>
                        </a:rPr>
                        <a:t>0.0004</a:t>
                      </a:r>
                      <a:endParaRPr lang="en-US" sz="1100" kern="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298035742"/>
                  </a:ext>
                </a:extLst>
              </a:tr>
            </a:tbl>
          </a:graphicData>
        </a:graphic>
      </p:graphicFrame>
      <p:sp>
        <p:nvSpPr>
          <p:cNvPr id="4" name="Title 1">
            <a:extLst>
              <a:ext uri="{FF2B5EF4-FFF2-40B4-BE49-F238E27FC236}">
                <a16:creationId xmlns:a16="http://schemas.microsoft.com/office/drawing/2014/main" id="{4CFC4F7F-8D66-07D3-93B9-2463AA02E1D1}"/>
              </a:ext>
            </a:extLst>
          </p:cNvPr>
          <p:cNvSpPr txBox="1">
            <a:spLocks/>
          </p:cNvSpPr>
          <p:nvPr/>
        </p:nvSpPr>
        <p:spPr>
          <a:xfrm>
            <a:off x="426876" y="285750"/>
            <a:ext cx="7231225" cy="770890"/>
          </a:xfrm>
          <a:prstGeom prst="rect">
            <a:avLst/>
          </a:prstGeom>
        </p:spPr>
        <p:txBody>
          <a:bodyPr vert="horz" lIns="68580" tIns="34290" rIns="68580" bIns="34290" rtlCol="0" anchor="ctr">
            <a:normAutofit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nl-BE" sz="2800" dirty="0">
                <a:solidFill>
                  <a:schemeClr val="accent4"/>
                </a:solidFill>
              </a:rPr>
              <a:t>MOTIV Bioresorbable Scaffold</a:t>
            </a:r>
            <a:br>
              <a:rPr lang="nl-BE" sz="2100" dirty="0"/>
            </a:br>
            <a:r>
              <a:rPr lang="nl-BE" sz="2400" b="0" dirty="0">
                <a:solidFill>
                  <a:srgbClr val="FFC000"/>
                </a:solidFill>
              </a:rPr>
              <a:t>Primary Safety Endpoint</a:t>
            </a:r>
            <a:endParaRPr lang="en-US" sz="2400" b="0" dirty="0">
              <a:solidFill>
                <a:srgbClr val="FFC000"/>
              </a:solidFill>
            </a:endParaRPr>
          </a:p>
        </p:txBody>
      </p:sp>
      <p:sp>
        <p:nvSpPr>
          <p:cNvPr id="6" name="Text 1">
            <a:extLst>
              <a:ext uri="{FF2B5EF4-FFF2-40B4-BE49-F238E27FC236}">
                <a16:creationId xmlns:a16="http://schemas.microsoft.com/office/drawing/2014/main" id="{FCDE5D02-397C-EBC8-F710-6D69EE914685}"/>
              </a:ext>
            </a:extLst>
          </p:cNvPr>
          <p:cNvSpPr/>
          <p:nvPr/>
        </p:nvSpPr>
        <p:spPr>
          <a:xfrm>
            <a:off x="628650" y="1339968"/>
            <a:ext cx="3573863" cy="234038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1800"/>
              </a:lnSpc>
              <a:buNone/>
            </a:pPr>
            <a:r>
              <a:rPr lang="en-US" dirty="0">
                <a:solidFill>
                  <a:srgbClr val="FFFFFF"/>
                </a:solidFill>
                <a:ea typeface="Arial" pitchFamily="34" charset="-122"/>
                <a:cs typeface="Arial" pitchFamily="34" charset="-120"/>
              </a:rPr>
              <a:t>Freedom from MALE + POD at 30 days</a:t>
            </a:r>
            <a:endParaRPr lang="en-US" dirty="0"/>
          </a:p>
        </p:txBody>
      </p:sp>
      <p:sp>
        <p:nvSpPr>
          <p:cNvPr id="7" name="Text 50">
            <a:extLst>
              <a:ext uri="{FF2B5EF4-FFF2-40B4-BE49-F238E27FC236}">
                <a16:creationId xmlns:a16="http://schemas.microsoft.com/office/drawing/2014/main" id="{95F43323-900D-FBD2-E697-3F381B284E98}"/>
              </a:ext>
            </a:extLst>
          </p:cNvPr>
          <p:cNvSpPr/>
          <p:nvPr/>
        </p:nvSpPr>
        <p:spPr>
          <a:xfrm>
            <a:off x="728662" y="4183408"/>
            <a:ext cx="7786688" cy="464871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l">
              <a:lnSpc>
                <a:spcPts val="1800"/>
              </a:lnSpc>
              <a:buNone/>
            </a:pPr>
            <a:r>
              <a:rPr lang="en-US" dirty="0">
                <a:solidFill>
                  <a:srgbClr val="FFC000"/>
                </a:solidFill>
                <a:ea typeface="Arial" pitchFamily="34" charset="-122"/>
                <a:cs typeface="Arial" pitchFamily="34" charset="-120"/>
              </a:rPr>
              <a:t>Early safety was preserved, with </a:t>
            </a:r>
            <a:r>
              <a:rPr lang="en-US" b="1" dirty="0">
                <a:solidFill>
                  <a:srgbClr val="FFC000"/>
                </a:solidFill>
                <a:ea typeface="Arial" pitchFamily="34" charset="-122"/>
                <a:cs typeface="Arial" pitchFamily="34" charset="-120"/>
              </a:rPr>
              <a:t>no peri-operative deaths</a:t>
            </a:r>
            <a:r>
              <a:rPr lang="en-US" dirty="0">
                <a:solidFill>
                  <a:srgbClr val="FFC000"/>
                </a:solidFill>
                <a:ea typeface="Arial" pitchFamily="34" charset="-122"/>
                <a:cs typeface="Arial" pitchFamily="34" charset="-120"/>
              </a:rPr>
              <a:t> and </a:t>
            </a:r>
            <a:r>
              <a:rPr lang="en-US" b="1" dirty="0">
                <a:solidFill>
                  <a:srgbClr val="FFC000"/>
                </a:solidFill>
                <a:ea typeface="Arial" pitchFamily="34" charset="-122"/>
                <a:cs typeface="Arial" pitchFamily="34" charset="-120"/>
              </a:rPr>
              <a:t>no above-the-ankle amputations</a:t>
            </a:r>
            <a:r>
              <a:rPr lang="en-US" dirty="0">
                <a:solidFill>
                  <a:srgbClr val="FFC000"/>
                </a:solidFill>
                <a:ea typeface="Arial" pitchFamily="34" charset="-122"/>
                <a:cs typeface="Arial" pitchFamily="34" charset="-120"/>
              </a:rPr>
              <a:t> in either arm and very low major reintervention rates overall.</a:t>
            </a:r>
            <a:endParaRPr lang="en-US" dirty="0">
              <a:solidFill>
                <a:srgbClr val="FFC000"/>
              </a:solidFill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6326BA59-C311-490E-18FE-818BFD0146A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63677" y="296598"/>
            <a:ext cx="1263400" cy="568488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A2FC23F8-DFDE-A8EB-289D-79D4572525DA}"/>
              </a:ext>
            </a:extLst>
          </p:cNvPr>
          <p:cNvSpPr txBox="1"/>
          <p:nvPr/>
        </p:nvSpPr>
        <p:spPr>
          <a:xfrm>
            <a:off x="628650" y="4757541"/>
            <a:ext cx="8141918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baseline="30000" dirty="0">
                <a:solidFill>
                  <a:schemeClr val="bg1"/>
                </a:solidFill>
              </a:rPr>
              <a:t>1</a:t>
            </a:r>
            <a:r>
              <a:rPr lang="en-US" sz="900" dirty="0">
                <a:solidFill>
                  <a:schemeClr val="bg1"/>
                </a:solidFill>
              </a:rPr>
              <a:t> Two-sided 95% confidence intervals for the difference between groups using the Farrington-Manning approach. Corresponding 1-sided p-value using Farrington-Manning compared to a non-inferiority margin of 8%.</a:t>
            </a:r>
          </a:p>
          <a:p>
            <a:endParaRPr lang="en-US" sz="9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6913565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2EC3D2D-400D-B9AE-A0ED-C46C7562A02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858E37D6-EAD2-04A1-216D-2B4EB942A36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01166050"/>
              </p:ext>
            </p:extLst>
          </p:nvPr>
        </p:nvGraphicFramePr>
        <p:xfrm>
          <a:off x="628650" y="1690638"/>
          <a:ext cx="7886700" cy="8811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71937">
                  <a:extLst>
                    <a:ext uri="{9D8B030D-6E8A-4147-A177-3AD203B41FA5}">
                      <a16:colId xmlns:a16="http://schemas.microsoft.com/office/drawing/2014/main" val="3472367995"/>
                    </a:ext>
                  </a:extLst>
                </a:gridCol>
                <a:gridCol w="1503680">
                  <a:extLst>
                    <a:ext uri="{9D8B030D-6E8A-4147-A177-3AD203B41FA5}">
                      <a16:colId xmlns:a16="http://schemas.microsoft.com/office/drawing/2014/main" val="3511867394"/>
                    </a:ext>
                  </a:extLst>
                </a:gridCol>
                <a:gridCol w="1422400">
                  <a:extLst>
                    <a:ext uri="{9D8B030D-6E8A-4147-A177-3AD203B41FA5}">
                      <a16:colId xmlns:a16="http://schemas.microsoft.com/office/drawing/2014/main" val="3882337186"/>
                    </a:ext>
                  </a:extLst>
                </a:gridCol>
                <a:gridCol w="1449493">
                  <a:extLst>
                    <a:ext uri="{9D8B030D-6E8A-4147-A177-3AD203B41FA5}">
                      <a16:colId xmlns:a16="http://schemas.microsoft.com/office/drawing/2014/main" val="1067723627"/>
                    </a:ext>
                  </a:extLst>
                </a:gridCol>
                <a:gridCol w="1139190">
                  <a:extLst>
                    <a:ext uri="{9D8B030D-6E8A-4147-A177-3AD203B41FA5}">
                      <a16:colId xmlns:a16="http://schemas.microsoft.com/office/drawing/2014/main" val="3968561285"/>
                    </a:ext>
                  </a:extLst>
                </a:gridCol>
              </a:tblGrid>
              <a:tr h="440556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buNone/>
                      </a:pPr>
                      <a:r>
                        <a:rPr lang="en-US" sz="1200" kern="100" dirty="0">
                          <a:effectLst/>
                        </a:rPr>
                        <a:t>Comparison </a:t>
                      </a:r>
                      <a:endParaRPr lang="en-US" sz="1600" kern="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buNone/>
                      </a:pPr>
                      <a:r>
                        <a:rPr lang="en-US" sz="1400" kern="100" dirty="0">
                          <a:effectLst/>
                        </a:rPr>
                        <a:t>MOTIV</a:t>
                      </a:r>
                      <a:endParaRPr lang="en-US" sz="1800" kern="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buNone/>
                      </a:pPr>
                      <a:r>
                        <a:rPr lang="en-US" sz="1400" kern="100" dirty="0">
                          <a:effectLst/>
                        </a:rPr>
                        <a:t>PTA</a:t>
                      </a:r>
                      <a:endParaRPr lang="en-US" sz="1800" kern="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buNone/>
                      </a:pPr>
                      <a:r>
                        <a:rPr lang="en-US" sz="1200" kern="100" dirty="0">
                          <a:effectLst/>
                        </a:rPr>
                        <a:t>Difference (95% CI)</a:t>
                      </a:r>
                      <a:endParaRPr lang="en-US" sz="1600" kern="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buNone/>
                      </a:pPr>
                      <a:r>
                        <a:rPr lang="en-US" sz="1200" kern="100" dirty="0">
                          <a:effectLst/>
                        </a:rPr>
                        <a:t>P-value</a:t>
                      </a:r>
                      <a:r>
                        <a:rPr lang="en-US" sz="1200" kern="100" baseline="30000" dirty="0">
                          <a:effectLst/>
                        </a:rPr>
                        <a:t>1</a:t>
                      </a:r>
                      <a:endParaRPr lang="en-US" sz="1600" kern="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758304967"/>
                  </a:ext>
                </a:extLst>
              </a:tr>
              <a:tr h="440556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buNone/>
                      </a:pPr>
                      <a:r>
                        <a:rPr lang="en-US" sz="1200" kern="1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</a:t>
                      </a:r>
                      <a:r>
                        <a:rPr lang="en-US" sz="1200" b="1" kern="1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Primary Efficacy Endpoint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70% </a:t>
                      </a:r>
                      <a:r>
                        <a:rPr lang="en-US" sz="900" b="0" i="1" dirty="0"/>
                        <a:t>(79/113)</a:t>
                      </a:r>
                      <a:endParaRPr lang="en-US" sz="1200" b="0" i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48% </a:t>
                      </a:r>
                      <a:r>
                        <a:rPr lang="en-US" sz="900" b="0" i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(60/124)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22% </a:t>
                      </a:r>
                      <a:r>
                        <a:rPr lang="en-US" sz="900" b="0" i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(9%, 34%)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0.0003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973384036"/>
                  </a:ext>
                </a:extLst>
              </a:tr>
            </a:tbl>
          </a:graphicData>
        </a:graphic>
      </p:graphicFrame>
      <p:sp>
        <p:nvSpPr>
          <p:cNvPr id="4" name="Title 1">
            <a:extLst>
              <a:ext uri="{FF2B5EF4-FFF2-40B4-BE49-F238E27FC236}">
                <a16:creationId xmlns:a16="http://schemas.microsoft.com/office/drawing/2014/main" id="{38655C03-B00C-7049-FABD-536026F76A6D}"/>
              </a:ext>
            </a:extLst>
          </p:cNvPr>
          <p:cNvSpPr txBox="1">
            <a:spLocks/>
          </p:cNvSpPr>
          <p:nvPr/>
        </p:nvSpPr>
        <p:spPr>
          <a:xfrm>
            <a:off x="426876" y="285750"/>
            <a:ext cx="7231225" cy="770890"/>
          </a:xfrm>
          <a:prstGeom prst="rect">
            <a:avLst/>
          </a:prstGeom>
        </p:spPr>
        <p:txBody>
          <a:bodyPr vert="horz" lIns="68580" tIns="34290" rIns="68580" bIns="34290" rtlCol="0" anchor="ctr">
            <a:normAutofit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nl-BE" sz="2800" dirty="0">
                <a:solidFill>
                  <a:schemeClr val="accent4"/>
                </a:solidFill>
              </a:rPr>
              <a:t>MOTIV Bioresorbable Scaffold</a:t>
            </a:r>
            <a:br>
              <a:rPr lang="nl-BE" sz="2100" dirty="0"/>
            </a:br>
            <a:r>
              <a:rPr lang="nl-BE" sz="2400" b="0" dirty="0">
                <a:solidFill>
                  <a:srgbClr val="FFC000"/>
                </a:solidFill>
              </a:rPr>
              <a:t>Primary Efficacy Endpoint</a:t>
            </a:r>
            <a:endParaRPr lang="en-US" sz="2400" b="0" dirty="0">
              <a:solidFill>
                <a:srgbClr val="FFC000"/>
              </a:solidFill>
            </a:endParaRPr>
          </a:p>
        </p:txBody>
      </p:sp>
      <p:sp>
        <p:nvSpPr>
          <p:cNvPr id="2" name="Text 1">
            <a:extLst>
              <a:ext uri="{FF2B5EF4-FFF2-40B4-BE49-F238E27FC236}">
                <a16:creationId xmlns:a16="http://schemas.microsoft.com/office/drawing/2014/main" id="{FCF6CD09-CAE9-A0D7-E5BA-534F56335906}"/>
              </a:ext>
            </a:extLst>
          </p:cNvPr>
          <p:cNvSpPr/>
          <p:nvPr/>
        </p:nvSpPr>
        <p:spPr>
          <a:xfrm>
            <a:off x="628650" y="1253456"/>
            <a:ext cx="6898555" cy="256480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2000"/>
              </a:lnSpc>
              <a:buNone/>
            </a:pPr>
            <a:r>
              <a:rPr lang="en-US" dirty="0">
                <a:solidFill>
                  <a:srgbClr val="FFFFFF"/>
                </a:solidFill>
                <a:ea typeface="Arial" pitchFamily="34" charset="-122"/>
                <a:cs typeface="Arial" pitchFamily="34" charset="-120"/>
              </a:rPr>
              <a:t>Composite of limb salvage and primary patency at 1 year – ITT population</a:t>
            </a:r>
            <a:endParaRPr lang="en-US" dirty="0"/>
          </a:p>
        </p:txBody>
      </p:sp>
      <p:sp>
        <p:nvSpPr>
          <p:cNvPr id="3" name="Text 19">
            <a:extLst>
              <a:ext uri="{FF2B5EF4-FFF2-40B4-BE49-F238E27FC236}">
                <a16:creationId xmlns:a16="http://schemas.microsoft.com/office/drawing/2014/main" id="{460D500D-EF19-CAB8-A0D6-FC9B4FC9B709}"/>
              </a:ext>
            </a:extLst>
          </p:cNvPr>
          <p:cNvSpPr/>
          <p:nvPr/>
        </p:nvSpPr>
        <p:spPr>
          <a:xfrm>
            <a:off x="27001" y="2671033"/>
            <a:ext cx="9144000" cy="25648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ctr">
              <a:lnSpc>
                <a:spcPts val="2000"/>
              </a:lnSpc>
              <a:buNone/>
            </a:pPr>
            <a:r>
              <a:rPr lang="en-US" b="1" dirty="0">
                <a:solidFill>
                  <a:srgbClr val="FFC000"/>
                </a:solidFill>
                <a:ea typeface="Arial" pitchFamily="34" charset="-122"/>
                <a:cs typeface="Arial" pitchFamily="34" charset="-120"/>
              </a:rPr>
              <a:t>Primary efficacy was </a:t>
            </a:r>
            <a:r>
              <a:rPr lang="en-US" sz="1600" b="1" dirty="0">
                <a:solidFill>
                  <a:srgbClr val="FFC000"/>
                </a:solidFill>
                <a:ea typeface="Arial" pitchFamily="34" charset="-122"/>
                <a:cs typeface="Arial" pitchFamily="34" charset="-120"/>
              </a:rPr>
              <a:t>superior</a:t>
            </a:r>
            <a:r>
              <a:rPr lang="en-US" b="1" dirty="0">
                <a:solidFill>
                  <a:srgbClr val="FFC000"/>
                </a:solidFill>
                <a:ea typeface="Arial" pitchFamily="34" charset="-122"/>
                <a:cs typeface="Arial" pitchFamily="34" charset="-120"/>
              </a:rPr>
              <a:t> with MOTIV</a:t>
            </a:r>
            <a:r>
              <a:rPr lang="en-US" dirty="0">
                <a:solidFill>
                  <a:srgbClr val="FFC000"/>
                </a:solidFill>
                <a:ea typeface="Arial" pitchFamily="34" charset="-122"/>
                <a:cs typeface="Arial" pitchFamily="34" charset="-120"/>
              </a:rPr>
              <a:t>, representing a </a:t>
            </a:r>
            <a:r>
              <a:rPr lang="en-US" b="1" dirty="0">
                <a:solidFill>
                  <a:srgbClr val="FFC000"/>
                </a:solidFill>
                <a:ea typeface="Arial" pitchFamily="34" charset="-122"/>
                <a:cs typeface="Arial" pitchFamily="34" charset="-120"/>
              </a:rPr>
              <a:t>22% absolute risk difference</a:t>
            </a:r>
            <a:endParaRPr lang="en-US" dirty="0">
              <a:solidFill>
                <a:srgbClr val="FFC000"/>
              </a:solidFill>
            </a:endParaRPr>
          </a:p>
        </p:txBody>
      </p:sp>
      <p:graphicFrame>
        <p:nvGraphicFramePr>
          <p:cNvPr id="8" name="Content Placeholder 4">
            <a:extLst>
              <a:ext uri="{FF2B5EF4-FFF2-40B4-BE49-F238E27FC236}">
                <a16:creationId xmlns:a16="http://schemas.microsoft.com/office/drawing/2014/main" id="{196D3ABF-F3AE-B286-A3D8-A29844B9166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80206508"/>
              </p:ext>
            </p:extLst>
          </p:nvPr>
        </p:nvGraphicFramePr>
        <p:xfrm>
          <a:off x="643074" y="3620048"/>
          <a:ext cx="7899329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75735">
                  <a:extLst>
                    <a:ext uri="{9D8B030D-6E8A-4147-A177-3AD203B41FA5}">
                      <a16:colId xmlns:a16="http://schemas.microsoft.com/office/drawing/2014/main" val="3472367995"/>
                    </a:ext>
                  </a:extLst>
                </a:gridCol>
                <a:gridCol w="1506088">
                  <a:extLst>
                    <a:ext uri="{9D8B030D-6E8A-4147-A177-3AD203B41FA5}">
                      <a16:colId xmlns:a16="http://schemas.microsoft.com/office/drawing/2014/main" val="3511867394"/>
                    </a:ext>
                  </a:extLst>
                </a:gridCol>
                <a:gridCol w="1424678">
                  <a:extLst>
                    <a:ext uri="{9D8B030D-6E8A-4147-A177-3AD203B41FA5}">
                      <a16:colId xmlns:a16="http://schemas.microsoft.com/office/drawing/2014/main" val="3882337186"/>
                    </a:ext>
                  </a:extLst>
                </a:gridCol>
                <a:gridCol w="1451814">
                  <a:extLst>
                    <a:ext uri="{9D8B030D-6E8A-4147-A177-3AD203B41FA5}">
                      <a16:colId xmlns:a16="http://schemas.microsoft.com/office/drawing/2014/main" val="1067723627"/>
                    </a:ext>
                  </a:extLst>
                </a:gridCol>
                <a:gridCol w="1141014">
                  <a:extLst>
                    <a:ext uri="{9D8B030D-6E8A-4147-A177-3AD203B41FA5}">
                      <a16:colId xmlns:a16="http://schemas.microsoft.com/office/drawing/2014/main" val="396856128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buNone/>
                      </a:pPr>
                      <a:r>
                        <a:rPr lang="en-US" sz="1200" kern="100" dirty="0">
                          <a:effectLst/>
                        </a:rPr>
                        <a:t>Comparison </a:t>
                      </a:r>
                      <a:endParaRPr lang="en-US" sz="1600" kern="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buNone/>
                      </a:pPr>
                      <a:r>
                        <a:rPr lang="en-US" sz="1400" kern="100" dirty="0">
                          <a:effectLst/>
                        </a:rPr>
                        <a:t>MOTIV</a:t>
                      </a:r>
                      <a:endParaRPr lang="en-US" sz="1800" kern="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buNone/>
                      </a:pPr>
                      <a:r>
                        <a:rPr lang="en-US" sz="1400" kern="100" dirty="0">
                          <a:effectLst/>
                        </a:rPr>
                        <a:t>PTA</a:t>
                      </a:r>
                      <a:endParaRPr lang="en-US" sz="1800" kern="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buNone/>
                      </a:pPr>
                      <a:r>
                        <a:rPr lang="en-US" sz="1200" kern="100" dirty="0">
                          <a:effectLst/>
                        </a:rPr>
                        <a:t>Difference (95% CI)</a:t>
                      </a:r>
                      <a:endParaRPr lang="en-US" sz="1600" kern="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buNone/>
                      </a:pPr>
                      <a:r>
                        <a:rPr lang="en-US" sz="1200" kern="100" dirty="0">
                          <a:effectLst/>
                        </a:rPr>
                        <a:t>P-value</a:t>
                      </a:r>
                      <a:r>
                        <a:rPr lang="en-US" sz="1200" kern="100" baseline="30000" dirty="0">
                          <a:effectLst/>
                        </a:rPr>
                        <a:t>1</a:t>
                      </a:r>
                      <a:endParaRPr lang="en-US" sz="1600" kern="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75830496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buNone/>
                      </a:pPr>
                      <a:r>
                        <a:rPr lang="en-US" sz="1200" kern="1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Secondary Efficacy Endpoint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ts val="1600"/>
                        </a:lnSpc>
                        <a:buNone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81%</a:t>
                      </a:r>
                      <a:r>
                        <a:rPr lang="en-US" sz="110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 </a:t>
                      </a:r>
                      <a:r>
                        <a:rPr lang="en-US" sz="900" b="0" i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(98 / 121)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ts val="1600"/>
                        </a:lnSpc>
                        <a:buNone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62%</a:t>
                      </a:r>
                      <a:r>
                        <a:rPr lang="en-US" sz="120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 </a:t>
                      </a:r>
                      <a:r>
                        <a:rPr lang="en-US" sz="900" b="0" i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(82 / 133)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19%</a:t>
                      </a:r>
                      <a:r>
                        <a:rPr lang="en-US" sz="100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 </a:t>
                      </a:r>
                      <a:r>
                        <a:rPr lang="en-US" sz="900" b="0" i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(9% to 30%)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050" dirty="0"/>
                        <a:t>0.0005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973384036"/>
                  </a:ext>
                </a:extLst>
              </a:tr>
            </a:tbl>
          </a:graphicData>
        </a:graphic>
      </p:graphicFrame>
      <p:sp>
        <p:nvSpPr>
          <p:cNvPr id="9" name="Text 1">
            <a:extLst>
              <a:ext uri="{FF2B5EF4-FFF2-40B4-BE49-F238E27FC236}">
                <a16:creationId xmlns:a16="http://schemas.microsoft.com/office/drawing/2014/main" id="{E449F84E-9DAE-E7A5-A92F-AD11441F46BD}"/>
              </a:ext>
            </a:extLst>
          </p:cNvPr>
          <p:cNvSpPr/>
          <p:nvPr/>
        </p:nvSpPr>
        <p:spPr>
          <a:xfrm>
            <a:off x="641005" y="3222966"/>
            <a:ext cx="7619906" cy="256480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2000"/>
              </a:lnSpc>
              <a:buNone/>
            </a:pPr>
            <a:r>
              <a:rPr lang="en-US" dirty="0">
                <a:solidFill>
                  <a:srgbClr val="FFFFFF"/>
                </a:solidFill>
                <a:ea typeface="Arial" pitchFamily="34" charset="-122"/>
                <a:cs typeface="Arial" pitchFamily="34" charset="-120"/>
              </a:rPr>
              <a:t>Secondary Endpoint: Composite of limb salvage and primary patency at 6 months</a:t>
            </a:r>
            <a:endParaRPr lang="en-US" dirty="0"/>
          </a:p>
        </p:txBody>
      </p:sp>
      <p:sp>
        <p:nvSpPr>
          <p:cNvPr id="12" name="Text 19">
            <a:extLst>
              <a:ext uri="{FF2B5EF4-FFF2-40B4-BE49-F238E27FC236}">
                <a16:creationId xmlns:a16="http://schemas.microsoft.com/office/drawing/2014/main" id="{80C48063-AFFF-0336-70D6-D14448517073}"/>
              </a:ext>
            </a:extLst>
          </p:cNvPr>
          <p:cNvSpPr/>
          <p:nvPr/>
        </p:nvSpPr>
        <p:spPr>
          <a:xfrm>
            <a:off x="535537" y="4504801"/>
            <a:ext cx="8114401" cy="24647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ctr">
              <a:lnSpc>
                <a:spcPts val="2000"/>
              </a:lnSpc>
              <a:buNone/>
            </a:pPr>
            <a:r>
              <a:rPr lang="en-US" sz="1600" b="1" dirty="0">
                <a:solidFill>
                  <a:srgbClr val="FFC000"/>
                </a:solidFill>
                <a:ea typeface="Arial" pitchFamily="34" charset="-122"/>
                <a:cs typeface="Arial" pitchFamily="34" charset="-120"/>
              </a:rPr>
              <a:t>Superiority over PTA evident by 6 months, supporting an early and clinically meaningful benefit</a:t>
            </a:r>
            <a:endParaRPr lang="en-US" sz="1600" b="1" dirty="0">
              <a:solidFill>
                <a:srgbClr val="FFC000"/>
              </a:solidFill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92A695B5-FF7D-3141-AED5-4EC6E5A0B157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63677" y="296598"/>
            <a:ext cx="1263400" cy="568488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41BD93EB-6CFE-CA39-F3A8-C9D7DFF86681}"/>
              </a:ext>
            </a:extLst>
          </p:cNvPr>
          <p:cNvSpPr txBox="1"/>
          <p:nvPr/>
        </p:nvSpPr>
        <p:spPr>
          <a:xfrm>
            <a:off x="643073" y="4769272"/>
            <a:ext cx="800686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aseline="30000" dirty="0">
                <a:solidFill>
                  <a:schemeClr val="bg1"/>
                </a:solidFill>
              </a:rPr>
              <a:t>1</a:t>
            </a:r>
            <a:r>
              <a:rPr lang="en-US" sz="1000" dirty="0">
                <a:solidFill>
                  <a:schemeClr val="bg1"/>
                </a:solidFill>
              </a:rPr>
              <a:t> Two-sided 95% confidence intervals for the difference between groups using the normal approximation with </a:t>
            </a:r>
            <a:r>
              <a:rPr lang="en-US" sz="1000" dirty="0" err="1">
                <a:solidFill>
                  <a:schemeClr val="bg1"/>
                </a:solidFill>
              </a:rPr>
              <a:t>unpooled</a:t>
            </a:r>
            <a:r>
              <a:rPr lang="en-US" sz="1000" dirty="0">
                <a:solidFill>
                  <a:schemeClr val="bg1"/>
                </a:solidFill>
              </a:rPr>
              <a:t> variance.   </a:t>
            </a:r>
          </a:p>
          <a:p>
            <a:r>
              <a:rPr lang="en-US" sz="1000" dirty="0">
                <a:solidFill>
                  <a:schemeClr val="bg1"/>
                </a:solidFill>
              </a:rPr>
              <a:t>   Corresponding 1-sided p-value from the Z-test with </a:t>
            </a:r>
            <a:r>
              <a:rPr lang="en-US" sz="1000" dirty="0" err="1">
                <a:solidFill>
                  <a:schemeClr val="bg1"/>
                </a:solidFill>
              </a:rPr>
              <a:t>unpooled</a:t>
            </a:r>
            <a:r>
              <a:rPr lang="en-US" sz="1000" dirty="0">
                <a:solidFill>
                  <a:schemeClr val="bg1"/>
                </a:solidFill>
              </a:rPr>
              <a:t> variance.  </a:t>
            </a:r>
          </a:p>
        </p:txBody>
      </p:sp>
    </p:spTree>
    <p:extLst>
      <p:ext uri="{BB962C8B-B14F-4D97-AF65-F5344CB8AC3E}">
        <p14:creationId xmlns:p14="http://schemas.microsoft.com/office/powerpoint/2010/main" val="272199486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E6201B0-A0FF-917F-5F26-FB6DF0D06D7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D13DD9CE-37EF-7B36-9828-7F40750385B9}"/>
              </a:ext>
            </a:extLst>
          </p:cNvPr>
          <p:cNvSpPr txBox="1"/>
          <p:nvPr/>
        </p:nvSpPr>
        <p:spPr>
          <a:xfrm>
            <a:off x="1114816" y="4821850"/>
            <a:ext cx="716332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baseline="30000" dirty="0">
                <a:solidFill>
                  <a:schemeClr val="bg1"/>
                </a:solidFill>
              </a:rPr>
              <a:t>1</a:t>
            </a:r>
            <a:r>
              <a:rPr lang="en-US" sz="800" dirty="0">
                <a:solidFill>
                  <a:schemeClr val="bg1"/>
                </a:solidFill>
              </a:rPr>
              <a:t> Two-sided 95% confidence intervals for the difference between groups using the normal approximation with </a:t>
            </a:r>
            <a:r>
              <a:rPr lang="en-US" sz="800" dirty="0" err="1">
                <a:solidFill>
                  <a:schemeClr val="bg1"/>
                </a:solidFill>
              </a:rPr>
              <a:t>unpooled</a:t>
            </a:r>
            <a:r>
              <a:rPr lang="en-US" sz="800" dirty="0">
                <a:solidFill>
                  <a:schemeClr val="bg1"/>
                </a:solidFill>
              </a:rPr>
              <a:t> variance. Corresponding 1-sided p-value from the Z-test with </a:t>
            </a:r>
            <a:r>
              <a:rPr lang="en-US" sz="800" dirty="0" err="1">
                <a:solidFill>
                  <a:schemeClr val="bg1"/>
                </a:solidFill>
              </a:rPr>
              <a:t>unpooled</a:t>
            </a:r>
            <a:r>
              <a:rPr lang="en-US" sz="800" dirty="0">
                <a:solidFill>
                  <a:schemeClr val="bg1"/>
                </a:solidFill>
              </a:rPr>
              <a:t> variance.  Patient DUS visit censored at end of visit window (Day 390)</a:t>
            </a:r>
          </a:p>
          <a:p>
            <a:endParaRPr lang="en-US" sz="800" dirty="0">
              <a:solidFill>
                <a:schemeClr val="bg1"/>
              </a:solidFill>
            </a:endParaRPr>
          </a:p>
        </p:txBody>
      </p:sp>
      <p:graphicFrame>
        <p:nvGraphicFramePr>
          <p:cNvPr id="6" name="Content Placeholder 4">
            <a:extLst>
              <a:ext uri="{FF2B5EF4-FFF2-40B4-BE49-F238E27FC236}">
                <a16:creationId xmlns:a16="http://schemas.microsoft.com/office/drawing/2014/main" id="{606550DC-F1E8-DCB0-C77B-CF4F75D5D7C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75401888"/>
              </p:ext>
            </p:extLst>
          </p:nvPr>
        </p:nvGraphicFramePr>
        <p:xfrm>
          <a:off x="628650" y="1112211"/>
          <a:ext cx="7886700" cy="45612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71937">
                  <a:extLst>
                    <a:ext uri="{9D8B030D-6E8A-4147-A177-3AD203B41FA5}">
                      <a16:colId xmlns:a16="http://schemas.microsoft.com/office/drawing/2014/main" val="3472367995"/>
                    </a:ext>
                  </a:extLst>
                </a:gridCol>
                <a:gridCol w="1503680">
                  <a:extLst>
                    <a:ext uri="{9D8B030D-6E8A-4147-A177-3AD203B41FA5}">
                      <a16:colId xmlns:a16="http://schemas.microsoft.com/office/drawing/2014/main" val="3511867394"/>
                    </a:ext>
                  </a:extLst>
                </a:gridCol>
                <a:gridCol w="1422400">
                  <a:extLst>
                    <a:ext uri="{9D8B030D-6E8A-4147-A177-3AD203B41FA5}">
                      <a16:colId xmlns:a16="http://schemas.microsoft.com/office/drawing/2014/main" val="3882337186"/>
                    </a:ext>
                  </a:extLst>
                </a:gridCol>
                <a:gridCol w="1449493">
                  <a:extLst>
                    <a:ext uri="{9D8B030D-6E8A-4147-A177-3AD203B41FA5}">
                      <a16:colId xmlns:a16="http://schemas.microsoft.com/office/drawing/2014/main" val="1067723627"/>
                    </a:ext>
                  </a:extLst>
                </a:gridCol>
                <a:gridCol w="1139190">
                  <a:extLst>
                    <a:ext uri="{9D8B030D-6E8A-4147-A177-3AD203B41FA5}">
                      <a16:colId xmlns:a16="http://schemas.microsoft.com/office/drawing/2014/main" val="3968561285"/>
                    </a:ext>
                  </a:extLst>
                </a:gridCol>
              </a:tblGrid>
              <a:tr h="16477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buNone/>
                      </a:pPr>
                      <a:r>
                        <a:rPr lang="en-US" sz="1100" kern="100" dirty="0">
                          <a:effectLst/>
                        </a:rPr>
                        <a:t>Comparison </a:t>
                      </a:r>
                      <a:endParaRPr lang="en-US" sz="1400" kern="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buNone/>
                      </a:pPr>
                      <a:r>
                        <a:rPr lang="en-US" sz="1200" kern="100" dirty="0">
                          <a:effectLst/>
                        </a:rPr>
                        <a:t>MOTIV</a:t>
                      </a:r>
                      <a:endParaRPr lang="en-US" sz="1600" kern="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buNone/>
                      </a:pPr>
                      <a:r>
                        <a:rPr lang="en-US" sz="1200" kern="100" dirty="0">
                          <a:effectLst/>
                        </a:rPr>
                        <a:t>PTA</a:t>
                      </a:r>
                      <a:endParaRPr lang="en-US" sz="1600" kern="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buNone/>
                      </a:pPr>
                      <a:r>
                        <a:rPr lang="en-US" sz="1100" kern="100" dirty="0">
                          <a:effectLst/>
                        </a:rPr>
                        <a:t>Difference (95% CI)</a:t>
                      </a:r>
                      <a:endParaRPr lang="en-US" sz="1400" kern="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buNone/>
                      </a:pPr>
                      <a:r>
                        <a:rPr lang="en-US" sz="1100" kern="100" dirty="0">
                          <a:effectLst/>
                        </a:rPr>
                        <a:t>P-value</a:t>
                      </a:r>
                      <a:r>
                        <a:rPr lang="en-US" sz="1100" kern="100" baseline="30000" dirty="0">
                          <a:effectLst/>
                        </a:rPr>
                        <a:t>1</a:t>
                      </a:r>
                      <a:endParaRPr lang="en-US" sz="1400" kern="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758304967"/>
                  </a:ext>
                </a:extLst>
              </a:tr>
              <a:tr h="17622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buNone/>
                      </a:pPr>
                      <a:r>
                        <a:rPr lang="en-US" sz="1100" kern="1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</a:t>
                      </a:r>
                      <a:r>
                        <a:rPr lang="en-US" sz="1100" b="1" kern="1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Primary Efficacy Endpoint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1" dirty="0"/>
                        <a:t>70% </a:t>
                      </a:r>
                      <a:r>
                        <a:rPr lang="en-US" sz="800" b="0" i="1" dirty="0"/>
                        <a:t>(79/113)</a:t>
                      </a:r>
                      <a:endParaRPr lang="en-US" sz="1100" b="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1" dirty="0"/>
                        <a:t>48% </a:t>
                      </a:r>
                      <a:r>
                        <a:rPr lang="en-US" sz="800" b="0" i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(60/124)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1" dirty="0"/>
                        <a:t>22% </a:t>
                      </a:r>
                      <a:r>
                        <a:rPr lang="en-US" sz="800" b="0" i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(9%, 34%)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0.0003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73384036"/>
                  </a:ext>
                </a:extLst>
              </a:tr>
            </a:tbl>
          </a:graphicData>
        </a:graphic>
      </p:graphicFrame>
      <p:sp>
        <p:nvSpPr>
          <p:cNvPr id="8" name="Title 1">
            <a:extLst>
              <a:ext uri="{FF2B5EF4-FFF2-40B4-BE49-F238E27FC236}">
                <a16:creationId xmlns:a16="http://schemas.microsoft.com/office/drawing/2014/main" id="{96E328FF-D861-3CD0-81AF-BB133E78F469}"/>
              </a:ext>
            </a:extLst>
          </p:cNvPr>
          <p:cNvSpPr txBox="1">
            <a:spLocks/>
          </p:cNvSpPr>
          <p:nvPr/>
        </p:nvSpPr>
        <p:spPr>
          <a:xfrm>
            <a:off x="426876" y="285750"/>
            <a:ext cx="7231225" cy="770890"/>
          </a:xfrm>
          <a:prstGeom prst="rect">
            <a:avLst/>
          </a:prstGeom>
        </p:spPr>
        <p:txBody>
          <a:bodyPr vert="horz" lIns="68580" tIns="34290" rIns="68580" bIns="34290" rtlCol="0" anchor="ctr">
            <a:normAutofit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nl-BE" sz="2800" dirty="0">
                <a:solidFill>
                  <a:schemeClr val="accent4"/>
                </a:solidFill>
              </a:rPr>
              <a:t>MOTIV Bioresorbable Scaffold</a:t>
            </a:r>
            <a:br>
              <a:rPr lang="nl-BE" sz="2100" dirty="0"/>
            </a:br>
            <a:r>
              <a:rPr lang="nl-BE" sz="2400" b="0" dirty="0">
                <a:solidFill>
                  <a:srgbClr val="FFC000"/>
                </a:solidFill>
              </a:rPr>
              <a:t>Primary Efficacy Endpoint – Kaplan Meier Estimates</a:t>
            </a:r>
            <a:endParaRPr lang="en-US" sz="2400" b="0" dirty="0">
              <a:solidFill>
                <a:srgbClr val="FFC000"/>
              </a:solidFill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53995348-CE04-F0C1-F4CB-8CFFA12414B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63677" y="296598"/>
            <a:ext cx="1263400" cy="568488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BFF69070-581C-5BCC-CD75-E86A6400D975}"/>
              </a:ext>
            </a:extLst>
          </p:cNvPr>
          <p:cNvSpPr txBox="1"/>
          <p:nvPr/>
        </p:nvSpPr>
        <p:spPr>
          <a:xfrm>
            <a:off x="561166" y="1594183"/>
            <a:ext cx="19304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b="1" dirty="0">
                <a:solidFill>
                  <a:schemeClr val="bg1"/>
                </a:solidFill>
              </a:rPr>
              <a:t>Primary Patency Values (ARD)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4894FF5B-5AA8-F566-8635-C109BE2B833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54791" y="1750643"/>
            <a:ext cx="4434417" cy="2951181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FCF31DED-3563-779A-C0FF-20021E838277}"/>
              </a:ext>
            </a:extLst>
          </p:cNvPr>
          <p:cNvSpPr txBox="1"/>
          <p:nvPr/>
        </p:nvSpPr>
        <p:spPr>
          <a:xfrm>
            <a:off x="7027102" y="3122895"/>
            <a:ext cx="202921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b="1" dirty="0">
                <a:solidFill>
                  <a:schemeClr val="bg1"/>
                </a:solidFill>
              </a:rPr>
              <a:t>Kaplan Meier Estimates of Primary Efficacy based upon:</a:t>
            </a:r>
          </a:p>
          <a:p>
            <a:pPr marL="112713" indent="-112713"/>
            <a:r>
              <a:rPr lang="en-US" sz="800" dirty="0">
                <a:solidFill>
                  <a:schemeClr val="bg1"/>
                </a:solidFill>
              </a:rPr>
              <a:t>-	freedom from above-the-ankle amputation</a:t>
            </a:r>
          </a:p>
          <a:p>
            <a:pPr marL="112713" indent="-112713"/>
            <a:r>
              <a:rPr lang="en-US" sz="800" dirty="0">
                <a:solidFill>
                  <a:schemeClr val="bg1"/>
                </a:solidFill>
              </a:rPr>
              <a:t>-	target lesion occlusion, </a:t>
            </a:r>
          </a:p>
          <a:p>
            <a:pPr marL="112713" indent="-112713"/>
            <a:r>
              <a:rPr lang="en-US" sz="800" dirty="0">
                <a:solidFill>
                  <a:schemeClr val="bg1"/>
                </a:solidFill>
              </a:rPr>
              <a:t>-	clinically driven target lesion revascularization (CD-TLR), </a:t>
            </a:r>
          </a:p>
          <a:p>
            <a:pPr marL="112713"/>
            <a:r>
              <a:rPr lang="en-US" sz="800" dirty="0">
                <a:solidFill>
                  <a:schemeClr val="bg1"/>
                </a:solidFill>
              </a:rPr>
              <a:t>or </a:t>
            </a:r>
          </a:p>
          <a:p>
            <a:pPr marL="112713" indent="-112713"/>
            <a:r>
              <a:rPr lang="en-US" sz="800" dirty="0">
                <a:solidFill>
                  <a:schemeClr val="bg1"/>
                </a:solidFill>
              </a:rPr>
              <a:t>-	binary restenosis of the target lesion.</a:t>
            </a:r>
          </a:p>
          <a:p>
            <a:endParaRPr lang="en-US" sz="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32813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064872-BB83-4B9C-BC05-31B1D703B4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l-BE" sz="3100" b="1" dirty="0">
                <a:solidFill>
                  <a:schemeClr val="accent4"/>
                </a:solidFill>
              </a:rPr>
              <a:t>MOTIV Bioresorbable Scaffold</a:t>
            </a:r>
            <a:br>
              <a:rPr lang="nl-BE" sz="3600" dirty="0"/>
            </a:br>
            <a:r>
              <a:rPr lang="nl-BE" sz="2700" dirty="0">
                <a:solidFill>
                  <a:srgbClr val="FFC000"/>
                </a:solidFill>
              </a:rPr>
              <a:t>BTK Trial Conclusions</a:t>
            </a:r>
            <a:br>
              <a:rPr lang="en-US" sz="3600" dirty="0">
                <a:solidFill>
                  <a:srgbClr val="FFC000"/>
                </a:solidFill>
              </a:rPr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6BFA83-168F-74BC-3628-91C4F62354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083734"/>
            <a:ext cx="7886700" cy="4009814"/>
          </a:xfrm>
        </p:spPr>
        <p:txBody>
          <a:bodyPr>
            <a:normAutofit fontScale="77500" lnSpcReduction="20000"/>
          </a:bodyPr>
          <a:lstStyle/>
          <a:p>
            <a:pPr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200" b="1" dirty="0">
                <a:solidFill>
                  <a:schemeClr val="bg1"/>
                </a:solidFill>
                <a:ea typeface="Nunito Sans" pitchFamily="34" charset="-122"/>
                <a:cs typeface="Nunito Sans" pitchFamily="34" charset="-120"/>
              </a:rPr>
              <a:t>MOTIV</a:t>
            </a:r>
            <a:r>
              <a:rPr lang="en-US" sz="2200" dirty="0">
                <a:solidFill>
                  <a:schemeClr val="bg1"/>
                </a:solidFill>
                <a:ea typeface="Nunito Sans" pitchFamily="34" charset="-122"/>
                <a:cs typeface="Nunito Sans" pitchFamily="34" charset="-120"/>
              </a:rPr>
              <a:t> primary efficacy endpoint of Limb Salvage &amp; Primary Patency found to be clearly </a:t>
            </a:r>
            <a:r>
              <a:rPr lang="en-US" sz="2200" b="1" dirty="0">
                <a:solidFill>
                  <a:srgbClr val="FFC000"/>
                </a:solidFill>
                <a:ea typeface="Nunito Sans" pitchFamily="34" charset="-122"/>
                <a:cs typeface="Nunito Sans" pitchFamily="34" charset="-120"/>
              </a:rPr>
              <a:t>superior at 12 months </a:t>
            </a:r>
            <a:r>
              <a:rPr lang="en-US" sz="2200" dirty="0">
                <a:solidFill>
                  <a:schemeClr val="bg1"/>
                </a:solidFill>
                <a:ea typeface="Nunito Sans" pitchFamily="34" charset="-122"/>
                <a:cs typeface="Nunito Sans" pitchFamily="34" charset="-120"/>
              </a:rPr>
              <a:t>with a 22% absolute risk difference when compared to PTA</a:t>
            </a:r>
          </a:p>
          <a:p>
            <a:pPr lvl="1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200" dirty="0">
                <a:ea typeface="Nunito Sans" pitchFamily="34" charset="-122"/>
                <a:cs typeface="Nunito Sans" pitchFamily="34" charset="-120"/>
              </a:rPr>
              <a:t>Trial included more complex patients than prior Bioresorbable Scaffold BTK trials</a:t>
            </a:r>
          </a:p>
          <a:p>
            <a:pPr lvl="2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1900" dirty="0">
                <a:ea typeface="Nunito Sans" pitchFamily="34" charset="-122"/>
                <a:cs typeface="Nunito Sans" pitchFamily="34" charset="-120"/>
              </a:rPr>
              <a:t>Higher average of 68.5% Rutherford 5 patients as compared to LIFE BTK at 48.2%</a:t>
            </a:r>
          </a:p>
          <a:p>
            <a:pPr lvl="2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1900" dirty="0">
                <a:ea typeface="Nunito Sans" pitchFamily="34" charset="-122"/>
                <a:cs typeface="Nunito Sans" pitchFamily="34" charset="-120"/>
              </a:rPr>
              <a:t>Modestly longer lesion of average 54mm as compared to 44mm as compared to LIFE BTK</a:t>
            </a:r>
          </a:p>
          <a:p>
            <a:pPr lvl="2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1900" dirty="0">
                <a:ea typeface="Nunito Sans" pitchFamily="34" charset="-122"/>
                <a:cs typeface="Nunito Sans" pitchFamily="34" charset="-120"/>
              </a:rPr>
              <a:t>Over 30% of enrolled patients presented with Total Occlusions</a:t>
            </a:r>
          </a:p>
          <a:p>
            <a:pPr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200" dirty="0">
                <a:solidFill>
                  <a:schemeClr val="bg1"/>
                </a:solidFill>
                <a:ea typeface="Nunito Sans" pitchFamily="34" charset="-122"/>
              </a:rPr>
              <a:t>MOTIV BTK study observed </a:t>
            </a:r>
            <a:r>
              <a:rPr lang="en-US" sz="2200" dirty="0">
                <a:solidFill>
                  <a:srgbClr val="FFC000"/>
                </a:solidFill>
                <a:ea typeface="Nunito Sans" pitchFamily="34" charset="-122"/>
              </a:rPr>
              <a:t>no decrease in patency results with lesions &gt;60mm</a:t>
            </a:r>
          </a:p>
          <a:p>
            <a:pPr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200" dirty="0">
                <a:solidFill>
                  <a:schemeClr val="bg1"/>
                </a:solidFill>
                <a:ea typeface="Nunito Sans" pitchFamily="34" charset="-122"/>
                <a:cs typeface="Nunito Sans" pitchFamily="34" charset="-120"/>
              </a:rPr>
              <a:t>Early clinical benefit established with </a:t>
            </a:r>
            <a:r>
              <a:rPr lang="en-US" sz="2200" dirty="0">
                <a:solidFill>
                  <a:srgbClr val="FFC000"/>
                </a:solidFill>
                <a:ea typeface="Nunito Sans" pitchFamily="34" charset="-122"/>
                <a:cs typeface="Nunito Sans" pitchFamily="34" charset="-120"/>
              </a:rPr>
              <a:t>superiority demonstrated as early as 6 months</a:t>
            </a:r>
          </a:p>
          <a:p>
            <a:pPr>
              <a:lnSpc>
                <a:spcPct val="120000"/>
              </a:lnSpc>
              <a:spcBef>
                <a:spcPts val="1200"/>
              </a:spcBef>
              <a:spcAft>
                <a:spcPts val="600"/>
              </a:spcAft>
            </a:pPr>
            <a:r>
              <a:rPr lang="en-US" sz="2200" dirty="0">
                <a:solidFill>
                  <a:srgbClr val="FFC000"/>
                </a:solidFill>
                <a:ea typeface="Nunito Sans" pitchFamily="34" charset="-122"/>
                <a:cs typeface="Nunito Sans" pitchFamily="34" charset="-120"/>
              </a:rPr>
              <a:t>Safety established throughout follow-up </a:t>
            </a:r>
            <a:r>
              <a:rPr lang="en-US" sz="2200" dirty="0">
                <a:solidFill>
                  <a:schemeClr val="bg1"/>
                </a:solidFill>
                <a:ea typeface="Nunito Sans" pitchFamily="34" charset="-122"/>
                <a:cs typeface="Nunito Sans" pitchFamily="34" charset="-120"/>
              </a:rPr>
              <a:t>with non-inferiority to PTA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DAC1798-9028-9F1D-88BF-2E9F8E8CCD15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63677" y="296598"/>
            <a:ext cx="1263400" cy="5684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01356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Text Box 7"/>
          <p:cNvSpPr txBox="1">
            <a:spLocks noChangeArrowheads="1"/>
          </p:cNvSpPr>
          <p:nvPr/>
        </p:nvSpPr>
        <p:spPr bwMode="auto">
          <a:xfrm>
            <a:off x="1331640" y="249495"/>
            <a:ext cx="6318702" cy="2031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ヒラギノ角ゴ Pro W3" pitchFamily="122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ヒラギノ角ゴ Pro W3" pitchFamily="122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ヒラギノ角ゴ Pro W3" pitchFamily="122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ヒラギノ角ゴ Pro W3" pitchFamily="122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ヒラギノ角ゴ Pro W3" pitchFamily="122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ヒラギノ角ゴ Pro W3" pitchFamily="122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ヒラギノ角ゴ Pro W3" pitchFamily="122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ヒラギノ角ゴ Pro W3" pitchFamily="122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ヒラギノ角ゴ Pro W3" pitchFamily="122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de-DE" altLang="en-US" sz="1800" b="1" dirty="0">
                <a:solidFill>
                  <a:srgbClr val="C6D1EB"/>
                </a:solidFill>
                <a:latin typeface="+mj-lt"/>
              </a:rPr>
              <a:t>Disclosure</a:t>
            </a:r>
            <a:endParaRPr lang="de-DE" altLang="en-US" sz="1800" dirty="0">
              <a:solidFill>
                <a:srgbClr val="C6D1EB"/>
              </a:solidFill>
              <a:latin typeface="+mj-lt"/>
            </a:endParaRPr>
          </a:p>
          <a:p>
            <a:pPr eaLnBrk="1" hangingPunct="1">
              <a:spcBef>
                <a:spcPct val="50000"/>
              </a:spcBef>
            </a:pPr>
            <a:r>
              <a:rPr lang="de-DE" altLang="en-US" sz="1800" dirty="0">
                <a:solidFill>
                  <a:schemeClr val="bg1"/>
                </a:solidFill>
                <a:latin typeface="+mj-lt"/>
              </a:rPr>
              <a:t>Speaker name: </a:t>
            </a:r>
            <a:r>
              <a:rPr lang="en-US" sz="1800" dirty="0">
                <a:solidFill>
                  <a:schemeClr val="bg1"/>
                </a:solidFill>
              </a:rPr>
              <a:t>Tim Wittig</a:t>
            </a:r>
            <a:endParaRPr lang="de-DE" altLang="en-US" sz="1800" dirty="0">
              <a:solidFill>
                <a:schemeClr val="bg1"/>
              </a:solidFill>
              <a:latin typeface="+mj-lt"/>
            </a:endParaRPr>
          </a:p>
          <a:p>
            <a:pPr marL="257168" indent="-257168" eaLnBrk="1" hangingPunct="1">
              <a:spcBef>
                <a:spcPct val="50000"/>
              </a:spcBef>
              <a:buFont typeface="Wingdings" charset="2"/>
              <a:buChar char="q"/>
            </a:pPr>
            <a:r>
              <a:rPr lang="de-DE" altLang="en-US" sz="1800" dirty="0">
                <a:solidFill>
                  <a:schemeClr val="bg1"/>
                </a:solidFill>
                <a:latin typeface="+mj-lt"/>
              </a:rPr>
              <a:t>I have the following potential conflicts of interest to report:</a:t>
            </a:r>
          </a:p>
          <a:p>
            <a:pPr marL="842950" lvl="1" eaLnBrk="1" hangingPunct="1">
              <a:spcBef>
                <a:spcPct val="50000"/>
              </a:spcBef>
              <a:buFont typeface="Arial" panose="020B0604020202020204" pitchFamily="34" charset="0"/>
              <a:buChar char="•"/>
            </a:pPr>
            <a:r>
              <a:rPr lang="de-DE" altLang="en-US" sz="1800" dirty="0">
                <a:solidFill>
                  <a:schemeClr val="bg1"/>
                </a:solidFill>
                <a:latin typeface="+mj-lt"/>
              </a:rPr>
              <a:t>Consulting / Speaker honorarium:</a:t>
            </a:r>
          </a:p>
          <a:p>
            <a:pPr marL="1243000" lvl="2" indent="-285750" eaLnBrk="1" hangingPunct="1">
              <a:spcBef>
                <a:spcPct val="50000"/>
              </a:spcBef>
              <a:buFont typeface="Courier New" panose="02070309020205020404" pitchFamily="49" charset="0"/>
              <a:buChar char="o"/>
            </a:pPr>
            <a:r>
              <a:rPr lang="de-DE" altLang="en-US" sz="1800" dirty="0">
                <a:solidFill>
                  <a:schemeClr val="bg1"/>
                </a:solidFill>
                <a:latin typeface="+mj-lt"/>
              </a:rPr>
              <a:t>Abbott Vascular, Philips, Angiodynamics</a:t>
            </a:r>
          </a:p>
        </p:txBody>
      </p:sp>
    </p:spTree>
    <p:extLst>
      <p:ext uri="{BB962C8B-B14F-4D97-AF65-F5344CB8AC3E}">
        <p14:creationId xmlns:p14="http://schemas.microsoft.com/office/powerpoint/2010/main" val="11563657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1"/>
          <p:cNvSpPr>
            <a:spLocks noGrp="1"/>
          </p:cNvSpPr>
          <p:nvPr>
            <p:ph type="title"/>
          </p:nvPr>
        </p:nvSpPr>
        <p:spPr>
          <a:xfrm>
            <a:off x="311830" y="135082"/>
            <a:ext cx="7886700" cy="994172"/>
          </a:xfrm>
        </p:spPr>
        <p:txBody>
          <a:bodyPr>
            <a:normAutofit/>
          </a:bodyPr>
          <a:lstStyle/>
          <a:p>
            <a:r>
              <a:rPr lang="en-US" sz="2400" b="1" dirty="0">
                <a:solidFill>
                  <a:schemeClr val="accent4"/>
                </a:solidFill>
              </a:rPr>
              <a:t>MOTIV</a:t>
            </a:r>
            <a:r>
              <a:rPr lang="en-US" sz="2400" b="1" baseline="30000" dirty="0">
                <a:solidFill>
                  <a:schemeClr val="accent4"/>
                </a:solidFill>
              </a:rPr>
              <a:t>®</a:t>
            </a:r>
            <a:r>
              <a:rPr lang="en-US" sz="2400" b="1" dirty="0">
                <a:solidFill>
                  <a:schemeClr val="accent4"/>
                </a:solidFill>
              </a:rPr>
              <a:t> Sirolimus-Eluting Bioresorbable Scaffold</a:t>
            </a:r>
            <a:br>
              <a:rPr lang="fr-FR" sz="2400" dirty="0">
                <a:latin typeface="Champagne &amp; Limousines" panose="020B0502020202020204" pitchFamily="34" charset="0"/>
                <a:ea typeface="Champagne &amp; Limousines" panose="020B0502020202020204" pitchFamily="34" charset="0"/>
                <a:cs typeface="Champagne &amp; Limousines"/>
              </a:rPr>
            </a:br>
            <a:endParaRPr lang="fr-FR" sz="2400" dirty="0">
              <a:latin typeface="Champagne &amp; Limousines" panose="020B0502020202020204" pitchFamily="34" charset="0"/>
              <a:ea typeface="Champagne &amp; Limousines" panose="020B0502020202020204" pitchFamily="34" charset="0"/>
              <a:cs typeface="Champagne &amp; Limousines"/>
            </a:endParaRP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DBD6F6AE-348F-46EF-AF84-6E718831F544}"/>
              </a:ext>
            </a:extLst>
          </p:cNvPr>
          <p:cNvSpPr/>
          <p:nvPr/>
        </p:nvSpPr>
        <p:spPr>
          <a:xfrm>
            <a:off x="421370" y="974208"/>
            <a:ext cx="1913268" cy="326051"/>
          </a:xfrm>
          <a:prstGeom prst="rect">
            <a:avLst/>
          </a:prstGeom>
          <a:solidFill>
            <a:srgbClr val="4A5E6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E270F7B8-8326-4211-9445-8FA2CC4A6EAE}"/>
              </a:ext>
            </a:extLst>
          </p:cNvPr>
          <p:cNvSpPr/>
          <p:nvPr/>
        </p:nvSpPr>
        <p:spPr>
          <a:xfrm>
            <a:off x="6853532" y="974208"/>
            <a:ext cx="1912045" cy="326051"/>
          </a:xfrm>
          <a:prstGeom prst="rect">
            <a:avLst/>
          </a:prstGeom>
          <a:solidFill>
            <a:srgbClr val="4A5E6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9E7C54BE-7794-4F8B-B3DD-2F4113677ECA}"/>
              </a:ext>
            </a:extLst>
          </p:cNvPr>
          <p:cNvSpPr/>
          <p:nvPr/>
        </p:nvSpPr>
        <p:spPr>
          <a:xfrm>
            <a:off x="6852308" y="1397284"/>
            <a:ext cx="1913268" cy="3235672"/>
          </a:xfrm>
          <a:prstGeom prst="rect">
            <a:avLst/>
          </a:prstGeom>
          <a:solidFill>
            <a:srgbClr val="011C31"/>
          </a:solidFill>
          <a:ln w="19050">
            <a:noFill/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F4E1CBB1-15F8-43E5-808C-89E390372FEF}"/>
              </a:ext>
            </a:extLst>
          </p:cNvPr>
          <p:cNvSpPr/>
          <p:nvPr/>
        </p:nvSpPr>
        <p:spPr>
          <a:xfrm>
            <a:off x="421370" y="1397284"/>
            <a:ext cx="1913268" cy="3235674"/>
          </a:xfrm>
          <a:prstGeom prst="rect">
            <a:avLst/>
          </a:prstGeom>
          <a:solidFill>
            <a:srgbClr val="011C31"/>
          </a:solidFill>
          <a:ln w="19050">
            <a:noFill/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513A916B-591C-4A68-A59A-CEB04CD960A0}"/>
              </a:ext>
            </a:extLst>
          </p:cNvPr>
          <p:cNvSpPr/>
          <p:nvPr/>
        </p:nvSpPr>
        <p:spPr>
          <a:xfrm>
            <a:off x="4775042" y="1397283"/>
            <a:ext cx="1913268" cy="3235673"/>
          </a:xfrm>
          <a:prstGeom prst="rect">
            <a:avLst/>
          </a:prstGeom>
          <a:solidFill>
            <a:srgbClr val="011C31"/>
          </a:solidFill>
          <a:ln w="19050">
            <a:noFill/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D3E04993-EC01-4CE5-AEDA-7EEAF4E75E16}"/>
              </a:ext>
            </a:extLst>
          </p:cNvPr>
          <p:cNvSpPr/>
          <p:nvPr/>
        </p:nvSpPr>
        <p:spPr>
          <a:xfrm>
            <a:off x="4775042" y="974208"/>
            <a:ext cx="1913268" cy="326051"/>
          </a:xfrm>
          <a:prstGeom prst="rect">
            <a:avLst/>
          </a:prstGeom>
          <a:solidFill>
            <a:srgbClr val="4A5E6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7FA93FF4-9288-4A11-A09D-3C91E1C42C1C}"/>
              </a:ext>
            </a:extLst>
          </p:cNvPr>
          <p:cNvSpPr txBox="1"/>
          <p:nvPr/>
        </p:nvSpPr>
        <p:spPr>
          <a:xfrm>
            <a:off x="5001179" y="1006427"/>
            <a:ext cx="131445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>
                <a:solidFill>
                  <a:srgbClr val="FEB91A"/>
                </a:solidFill>
              </a:rPr>
              <a:t>Sirolimus</a:t>
            </a:r>
            <a:endParaRPr lang="en-US" sz="1100" b="1" dirty="0">
              <a:solidFill>
                <a:srgbClr val="FEB91A"/>
              </a:solidFill>
            </a:endParaRP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34778474-B616-4317-90AC-DC0B3707F8EC}"/>
              </a:ext>
            </a:extLst>
          </p:cNvPr>
          <p:cNvSpPr txBox="1"/>
          <p:nvPr/>
        </p:nvSpPr>
        <p:spPr>
          <a:xfrm>
            <a:off x="698693" y="1006427"/>
            <a:ext cx="131445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>
                <a:solidFill>
                  <a:srgbClr val="FEB91A"/>
                </a:solidFill>
              </a:rPr>
              <a:t>Scaf</a:t>
            </a:r>
            <a:r>
              <a:rPr lang="en-US" sz="1200" b="1" dirty="0">
                <a:solidFill>
                  <a:srgbClr val="FFC000"/>
                </a:solidFill>
              </a:rPr>
              <a:t>fold</a:t>
            </a:r>
            <a:r>
              <a:rPr lang="en-US" sz="1100" b="1" dirty="0">
                <a:solidFill>
                  <a:srgbClr val="FFC000"/>
                </a:solidFill>
              </a:rPr>
              <a:t> </a:t>
            </a:r>
            <a:r>
              <a:rPr lang="en-US" sz="1200" b="1" dirty="0">
                <a:solidFill>
                  <a:srgbClr val="FEB91A"/>
                </a:solidFill>
              </a:rPr>
              <a:t>Design</a:t>
            </a:r>
            <a:endParaRPr lang="en-US" sz="1100" b="1" dirty="0">
              <a:solidFill>
                <a:srgbClr val="FEB91A"/>
              </a:solidFill>
            </a:endParaRP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71CCCADA-2D80-45C2-8249-802AF4D29AF1}"/>
              </a:ext>
            </a:extLst>
          </p:cNvPr>
          <p:cNvSpPr txBox="1"/>
          <p:nvPr/>
        </p:nvSpPr>
        <p:spPr>
          <a:xfrm>
            <a:off x="7003763" y="1006427"/>
            <a:ext cx="157332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>
                <a:solidFill>
                  <a:srgbClr val="FEB91A"/>
                </a:solidFill>
              </a:rPr>
              <a:t>Delivery</a:t>
            </a:r>
            <a:r>
              <a:rPr lang="en-US" sz="1100" b="1" dirty="0">
                <a:solidFill>
                  <a:srgbClr val="FEB91A"/>
                </a:solidFill>
              </a:rPr>
              <a:t> </a:t>
            </a:r>
            <a:r>
              <a:rPr lang="en-US" sz="1200" b="1" dirty="0">
                <a:solidFill>
                  <a:srgbClr val="FEB91A"/>
                </a:solidFill>
              </a:rPr>
              <a:t>System</a:t>
            </a:r>
            <a:endParaRPr lang="en-US" sz="1100" b="1" dirty="0">
              <a:solidFill>
                <a:srgbClr val="FEB91A"/>
              </a:solidFill>
            </a:endParaRP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105372D2-F94F-437D-9514-EA03E48F6D17}"/>
              </a:ext>
            </a:extLst>
          </p:cNvPr>
          <p:cNvSpPr txBox="1"/>
          <p:nvPr/>
        </p:nvSpPr>
        <p:spPr>
          <a:xfrm>
            <a:off x="421368" y="1546053"/>
            <a:ext cx="1869099" cy="17568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27394" indent="-127394">
              <a:spcAft>
                <a:spcPts val="450"/>
              </a:spcAft>
              <a:buClr>
                <a:srgbClr val="FFCC00"/>
              </a:buClr>
              <a:buFont typeface="Arial" panose="020B0604020202020204" pitchFamily="34" charset="0"/>
              <a:buChar char="•"/>
            </a:pPr>
            <a:r>
              <a:rPr lang="en-US" sz="900" dirty="0">
                <a:solidFill>
                  <a:schemeClr val="bg1"/>
                </a:solidFill>
              </a:rPr>
              <a:t>Thin struts:</a:t>
            </a:r>
            <a:r>
              <a:rPr lang="en-US" sz="900" dirty="0"/>
              <a:t> </a:t>
            </a:r>
            <a:r>
              <a:rPr lang="en-US" sz="900" b="1" dirty="0">
                <a:solidFill>
                  <a:srgbClr val="FFC000"/>
                </a:solidFill>
              </a:rPr>
              <a:t>95 - 115 µm</a:t>
            </a:r>
          </a:p>
          <a:p>
            <a:pPr marL="127394" indent="-127394">
              <a:spcAft>
                <a:spcPts val="450"/>
              </a:spcAft>
              <a:buClr>
                <a:srgbClr val="FFCC00"/>
              </a:buClr>
              <a:buFont typeface="Arial" panose="020B0604020202020204" pitchFamily="34" charset="0"/>
              <a:buChar char="•"/>
            </a:pPr>
            <a:r>
              <a:rPr lang="en-US" sz="900" b="1" dirty="0">
                <a:solidFill>
                  <a:srgbClr val="FFC000"/>
                </a:solidFill>
              </a:rPr>
              <a:t>Enhanced radial strength</a:t>
            </a:r>
          </a:p>
          <a:p>
            <a:pPr marL="127394" indent="-127394">
              <a:spcAft>
                <a:spcPts val="450"/>
              </a:spcAft>
              <a:buClr>
                <a:srgbClr val="FFCC00"/>
              </a:buClr>
              <a:buFont typeface="Arial" panose="020B0604020202020204" pitchFamily="34" charset="0"/>
              <a:buChar char="•"/>
            </a:pPr>
            <a:r>
              <a:rPr lang="en-US" sz="900" dirty="0">
                <a:solidFill>
                  <a:schemeClr val="bg1"/>
                </a:solidFill>
              </a:rPr>
              <a:t>Diameters: 2.5 – 3.5 mm </a:t>
            </a:r>
            <a:r>
              <a:rPr lang="en-US" sz="800" dirty="0">
                <a:solidFill>
                  <a:schemeClr val="bg1"/>
                </a:solidFill>
              </a:rPr>
              <a:t>(Clinical)</a:t>
            </a:r>
          </a:p>
          <a:p>
            <a:pPr marL="287338" lvl="1" indent="-171450">
              <a:spcAft>
                <a:spcPts val="450"/>
              </a:spcAft>
              <a:buClr>
                <a:srgbClr val="FFCC00"/>
              </a:buClr>
              <a:buFont typeface="Courier New" panose="02070309020205020404" pitchFamily="49" charset="0"/>
              <a:buChar char="o"/>
            </a:pPr>
            <a:r>
              <a:rPr lang="en-US" sz="800" dirty="0">
                <a:solidFill>
                  <a:schemeClr val="bg1"/>
                </a:solidFill>
              </a:rPr>
              <a:t>4.0mm Diameter (Commercial)</a:t>
            </a:r>
          </a:p>
          <a:p>
            <a:pPr marL="127394" indent="-127394">
              <a:spcAft>
                <a:spcPts val="450"/>
              </a:spcAft>
              <a:buClr>
                <a:srgbClr val="FFCC00"/>
              </a:buClr>
              <a:buFont typeface="Arial" panose="020B0604020202020204" pitchFamily="34" charset="0"/>
              <a:buChar char="•"/>
            </a:pPr>
            <a:r>
              <a:rPr lang="en-US" sz="900" dirty="0">
                <a:solidFill>
                  <a:schemeClr val="bg1"/>
                </a:solidFill>
              </a:rPr>
              <a:t>Lengths 12 – 60 mm </a:t>
            </a:r>
            <a:r>
              <a:rPr lang="en-US" sz="800" dirty="0">
                <a:solidFill>
                  <a:schemeClr val="bg1"/>
                </a:solidFill>
              </a:rPr>
              <a:t>(Clinical)</a:t>
            </a:r>
          </a:p>
          <a:p>
            <a:pPr marL="287338" indent="-171450">
              <a:spcAft>
                <a:spcPts val="450"/>
              </a:spcAft>
              <a:buClr>
                <a:srgbClr val="FFCC00"/>
              </a:buClr>
              <a:buFont typeface="Courier New" panose="02070309020205020404" pitchFamily="49" charset="0"/>
              <a:buChar char="o"/>
            </a:pPr>
            <a:r>
              <a:rPr lang="en-US" sz="800" dirty="0">
                <a:solidFill>
                  <a:schemeClr val="bg1"/>
                </a:solidFill>
              </a:rPr>
              <a:t>80 mm Length (Commercial)</a:t>
            </a:r>
          </a:p>
          <a:p>
            <a:pPr marL="127394" indent="-127394">
              <a:spcAft>
                <a:spcPts val="450"/>
              </a:spcAft>
              <a:buClr>
                <a:srgbClr val="FFCC00"/>
              </a:buClr>
              <a:buFont typeface="Arial" panose="020B0604020202020204" pitchFamily="34" charset="0"/>
              <a:buChar char="•"/>
            </a:pPr>
            <a:r>
              <a:rPr lang="en-US" sz="900" dirty="0">
                <a:solidFill>
                  <a:schemeClr val="bg1"/>
                </a:solidFill>
              </a:rPr>
              <a:t>0.75 expansion over nominal </a:t>
            </a:r>
            <a:r>
              <a:rPr lang="en-US" sz="800" dirty="0">
                <a:solidFill>
                  <a:schemeClr val="bg1"/>
                </a:solidFill>
              </a:rPr>
              <a:t>(3.0 mm)</a:t>
            </a:r>
            <a:endParaRPr lang="en-US" sz="900" dirty="0">
              <a:solidFill>
                <a:schemeClr val="bg1"/>
              </a:solidFill>
            </a:endParaRPr>
          </a:p>
          <a:p>
            <a:pPr marL="127394" indent="-127394">
              <a:spcAft>
                <a:spcPts val="450"/>
              </a:spcAft>
              <a:buClr>
                <a:srgbClr val="FFFF00"/>
              </a:buClr>
              <a:buFont typeface="Arial" panose="020B0604020202020204" pitchFamily="34" charset="0"/>
              <a:buChar char="•"/>
            </a:pPr>
            <a:endParaRPr lang="en-US" sz="900" dirty="0">
              <a:solidFill>
                <a:schemeClr val="bg1"/>
              </a:solidFill>
            </a:endParaRP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6A9D39F1-B86D-4334-99F5-47B0ED8EEA39}"/>
              </a:ext>
            </a:extLst>
          </p:cNvPr>
          <p:cNvSpPr txBox="1"/>
          <p:nvPr/>
        </p:nvSpPr>
        <p:spPr>
          <a:xfrm>
            <a:off x="6853531" y="1520851"/>
            <a:ext cx="1869099" cy="15850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27394" indent="-127394">
              <a:spcAft>
                <a:spcPts val="450"/>
              </a:spcAft>
              <a:buClr>
                <a:srgbClr val="FFCC00"/>
              </a:buClr>
              <a:buFont typeface="Arial" panose="020B0604020202020204" pitchFamily="34" charset="0"/>
              <a:buChar char="•"/>
            </a:pPr>
            <a:r>
              <a:rPr lang="en-US" sz="900" dirty="0">
                <a:solidFill>
                  <a:schemeClr val="bg1"/>
                </a:solidFill>
              </a:rPr>
              <a:t>Rapid exchange</a:t>
            </a:r>
          </a:p>
          <a:p>
            <a:pPr marL="127394" indent="-127394">
              <a:spcAft>
                <a:spcPts val="450"/>
              </a:spcAft>
              <a:buClr>
                <a:srgbClr val="FFCC00"/>
              </a:buClr>
              <a:buFont typeface="Arial" panose="020B0604020202020204" pitchFamily="34" charset="0"/>
              <a:buChar char="•"/>
            </a:pPr>
            <a:r>
              <a:rPr lang="en-US" sz="900" b="1" dirty="0">
                <a:solidFill>
                  <a:srgbClr val="FFC000"/>
                </a:solidFill>
              </a:rPr>
              <a:t>Single-step balloon inflation</a:t>
            </a:r>
          </a:p>
          <a:p>
            <a:pPr marL="127394" indent="-127394">
              <a:spcAft>
                <a:spcPts val="450"/>
              </a:spcAft>
              <a:buClr>
                <a:srgbClr val="FFCC00"/>
              </a:buClr>
              <a:buFont typeface="Arial" panose="020B0604020202020204" pitchFamily="34" charset="0"/>
              <a:buChar char="•"/>
            </a:pPr>
            <a:r>
              <a:rPr lang="en-US" sz="900" dirty="0">
                <a:solidFill>
                  <a:schemeClr val="bg1"/>
                </a:solidFill>
              </a:rPr>
              <a:t>Semi-compliant nylon balloon</a:t>
            </a:r>
          </a:p>
          <a:p>
            <a:pPr marL="127394" indent="-127394">
              <a:spcAft>
                <a:spcPts val="450"/>
              </a:spcAft>
              <a:buClr>
                <a:srgbClr val="FFCC00"/>
              </a:buClr>
              <a:buFont typeface="Arial" panose="020B0604020202020204" pitchFamily="34" charset="0"/>
              <a:buChar char="•"/>
            </a:pPr>
            <a:r>
              <a:rPr lang="en-US" sz="900" dirty="0">
                <a:solidFill>
                  <a:schemeClr val="bg1"/>
                </a:solidFill>
              </a:rPr>
              <a:t>Large expansion range</a:t>
            </a:r>
          </a:p>
          <a:p>
            <a:pPr marL="127394" indent="-127394">
              <a:spcAft>
                <a:spcPts val="450"/>
              </a:spcAft>
              <a:buClr>
                <a:srgbClr val="FFCC00"/>
              </a:buClr>
              <a:buFont typeface="Arial" panose="020B0604020202020204" pitchFamily="34" charset="0"/>
              <a:buChar char="•"/>
            </a:pPr>
            <a:r>
              <a:rPr lang="en-US" sz="900" b="1" dirty="0">
                <a:solidFill>
                  <a:schemeClr val="accent4"/>
                </a:solidFill>
              </a:rPr>
              <a:t>High 18 atm rated burst pressure</a:t>
            </a:r>
          </a:p>
          <a:p>
            <a:pPr marL="127394" indent="-127394">
              <a:spcAft>
                <a:spcPts val="450"/>
              </a:spcAft>
              <a:buClr>
                <a:srgbClr val="FFCC00"/>
              </a:buClr>
              <a:buFont typeface="Arial" panose="020B0604020202020204" pitchFamily="34" charset="0"/>
              <a:buChar char="•"/>
            </a:pPr>
            <a:r>
              <a:rPr lang="en-US" sz="900" dirty="0">
                <a:solidFill>
                  <a:schemeClr val="bg1"/>
                </a:solidFill>
              </a:rPr>
              <a:t>1.35 mm crossing profile</a:t>
            </a:r>
          </a:p>
          <a:p>
            <a:pPr marL="127394" indent="-127394">
              <a:spcAft>
                <a:spcPts val="450"/>
              </a:spcAft>
              <a:buClr>
                <a:schemeClr val="tx2"/>
              </a:buClr>
              <a:buFont typeface="Arial" panose="020B0604020202020204" pitchFamily="34" charset="0"/>
              <a:buChar char="•"/>
            </a:pPr>
            <a:endParaRPr lang="en-US" sz="900" dirty="0">
              <a:solidFill>
                <a:schemeClr val="bg2"/>
              </a:solidFill>
            </a:endParaRP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A64F835F-4F7B-4B98-BE73-2A4122986B53}"/>
              </a:ext>
            </a:extLst>
          </p:cNvPr>
          <p:cNvSpPr txBox="1"/>
          <p:nvPr/>
        </p:nvSpPr>
        <p:spPr>
          <a:xfrm>
            <a:off x="4770929" y="1525012"/>
            <a:ext cx="1844299" cy="13926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27394" indent="-127394">
              <a:spcAft>
                <a:spcPts val="450"/>
              </a:spcAft>
              <a:buClr>
                <a:srgbClr val="FFCC00"/>
              </a:buClr>
              <a:buFont typeface="Arial" panose="020B0604020202020204" pitchFamily="34" charset="0"/>
              <a:buChar char="•"/>
            </a:pPr>
            <a:r>
              <a:rPr lang="en-US" sz="900" dirty="0">
                <a:solidFill>
                  <a:schemeClr val="bg1"/>
                </a:solidFill>
              </a:rPr>
              <a:t>First </a:t>
            </a:r>
            <a:r>
              <a:rPr lang="en-US" sz="900" b="1" dirty="0">
                <a:solidFill>
                  <a:srgbClr val="FEB91A"/>
                </a:solidFill>
              </a:rPr>
              <a:t>anti-proliferative agent </a:t>
            </a:r>
            <a:r>
              <a:rPr lang="en-US" sz="900" dirty="0">
                <a:solidFill>
                  <a:schemeClr val="bg1"/>
                </a:solidFill>
              </a:rPr>
              <a:t>used in drug-eluting stents</a:t>
            </a:r>
          </a:p>
          <a:p>
            <a:pPr marL="127394" indent="-127394">
              <a:spcAft>
                <a:spcPts val="450"/>
              </a:spcAft>
              <a:buClr>
                <a:srgbClr val="FFCC00"/>
              </a:buClr>
              <a:buFont typeface="Arial" panose="020B0604020202020204" pitchFamily="34" charset="0"/>
              <a:buChar char="•"/>
            </a:pPr>
            <a:r>
              <a:rPr lang="en-US" sz="900" dirty="0">
                <a:solidFill>
                  <a:schemeClr val="bg1"/>
                </a:solidFill>
              </a:rPr>
              <a:t>Highly lipophilic with a broad therapeutic window</a:t>
            </a:r>
          </a:p>
          <a:p>
            <a:pPr marL="127394" indent="-127394">
              <a:spcAft>
                <a:spcPts val="450"/>
              </a:spcAft>
              <a:buClr>
                <a:srgbClr val="FFCC00"/>
              </a:buClr>
              <a:buFont typeface="Arial" panose="020B0604020202020204" pitchFamily="34" charset="0"/>
              <a:buChar char="•"/>
            </a:pPr>
            <a:r>
              <a:rPr lang="en-US" sz="900" dirty="0">
                <a:solidFill>
                  <a:schemeClr val="bg1"/>
                </a:solidFill>
              </a:rPr>
              <a:t>Demonstrated safety &amp; efficacy across multiple clinical studies and drug-eluting stents</a:t>
            </a:r>
          </a:p>
          <a:p>
            <a:pPr marL="127394" indent="-127394">
              <a:spcAft>
                <a:spcPts val="450"/>
              </a:spcAft>
              <a:buClr>
                <a:schemeClr val="tx2"/>
              </a:buClr>
              <a:buFont typeface="Arial" panose="020B0604020202020204" pitchFamily="34" charset="0"/>
              <a:buChar char="•"/>
            </a:pPr>
            <a:endParaRPr lang="en-US" sz="900" dirty="0">
              <a:solidFill>
                <a:schemeClr val="bg2"/>
              </a:solidFill>
            </a:endParaRPr>
          </a:p>
        </p:txBody>
      </p:sp>
      <p:pic>
        <p:nvPicPr>
          <p:cNvPr id="44" name="Picture 43">
            <a:extLst>
              <a:ext uri="{FF2B5EF4-FFF2-40B4-BE49-F238E27FC236}">
                <a16:creationId xmlns:a16="http://schemas.microsoft.com/office/drawing/2014/main" id="{91DF19FD-9DC3-4338-A253-C595ED0BDE3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90350" y="3212689"/>
            <a:ext cx="1125279" cy="1125279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47" name="Picture 46">
            <a:extLst>
              <a:ext uri="{FF2B5EF4-FFF2-40B4-BE49-F238E27FC236}">
                <a16:creationId xmlns:a16="http://schemas.microsoft.com/office/drawing/2014/main" id="{63E3F311-63B5-4942-99C7-8D1FAD4794B3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3810" b="20000"/>
          <a:stretch/>
        </p:blipFill>
        <p:spPr>
          <a:xfrm>
            <a:off x="7007355" y="3167456"/>
            <a:ext cx="1603173" cy="120109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48" name="Picture 47">
            <a:extLst>
              <a:ext uri="{FF2B5EF4-FFF2-40B4-BE49-F238E27FC236}">
                <a16:creationId xmlns:a16="http://schemas.microsoft.com/office/drawing/2014/main" id="{29481F6E-F2D9-452E-80BC-C9845A23373F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470" r="18122"/>
          <a:stretch/>
        </p:blipFill>
        <p:spPr>
          <a:xfrm>
            <a:off x="556159" y="3264481"/>
            <a:ext cx="1643689" cy="1021697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26" name="Rectangle 25">
            <a:extLst>
              <a:ext uri="{FF2B5EF4-FFF2-40B4-BE49-F238E27FC236}">
                <a16:creationId xmlns:a16="http://schemas.microsoft.com/office/drawing/2014/main" id="{3BFAEA89-F122-4104-A173-2FCD3543C54C}"/>
              </a:ext>
            </a:extLst>
          </p:cNvPr>
          <p:cNvSpPr/>
          <p:nvPr/>
        </p:nvSpPr>
        <p:spPr>
          <a:xfrm>
            <a:off x="2620582" y="1397285"/>
            <a:ext cx="1913268" cy="3235675"/>
          </a:xfrm>
          <a:prstGeom prst="rect">
            <a:avLst/>
          </a:prstGeom>
          <a:solidFill>
            <a:srgbClr val="011C31"/>
          </a:solidFill>
          <a:ln w="19050">
            <a:noFill/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0CE80121-BBDE-4D4C-8F42-63BE2A74D245}"/>
              </a:ext>
            </a:extLst>
          </p:cNvPr>
          <p:cNvSpPr/>
          <p:nvPr/>
        </p:nvSpPr>
        <p:spPr>
          <a:xfrm>
            <a:off x="2620583" y="974208"/>
            <a:ext cx="1916616" cy="326051"/>
          </a:xfrm>
          <a:prstGeom prst="rect">
            <a:avLst/>
          </a:prstGeom>
          <a:solidFill>
            <a:srgbClr val="4A5E6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57808427-F434-4F10-83F6-4AC05141A220}"/>
              </a:ext>
            </a:extLst>
          </p:cNvPr>
          <p:cNvSpPr txBox="1"/>
          <p:nvPr/>
        </p:nvSpPr>
        <p:spPr>
          <a:xfrm>
            <a:off x="2940730" y="1006427"/>
            <a:ext cx="131445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 err="1">
                <a:solidFill>
                  <a:srgbClr val="FEB91A"/>
                </a:solidFill>
              </a:rPr>
              <a:t>Tyrocore</a:t>
            </a:r>
            <a:r>
              <a:rPr lang="en-US" sz="1200" b="1" dirty="0">
                <a:solidFill>
                  <a:srgbClr val="FEB91A"/>
                </a:solidFill>
              </a:rPr>
              <a:t>®</a:t>
            </a:r>
            <a:endParaRPr lang="en-US" sz="1100" b="1" baseline="40000" dirty="0">
              <a:solidFill>
                <a:srgbClr val="FEB91A"/>
              </a:solidFill>
            </a:endParaRP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8EBBE525-73BE-4AD8-8EEC-715254C34476}"/>
              </a:ext>
            </a:extLst>
          </p:cNvPr>
          <p:cNvSpPr txBox="1"/>
          <p:nvPr/>
        </p:nvSpPr>
        <p:spPr>
          <a:xfrm>
            <a:off x="2664751" y="1520851"/>
            <a:ext cx="1869099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27394" indent="-127394">
              <a:spcAft>
                <a:spcPts val="450"/>
              </a:spcAft>
              <a:buClr>
                <a:srgbClr val="FFCC00"/>
              </a:buClr>
              <a:buFont typeface="Arial" panose="020B0604020202020204" pitchFamily="34" charset="0"/>
              <a:buChar char="•"/>
            </a:pPr>
            <a:r>
              <a:rPr lang="en-US" sz="900" b="1" dirty="0">
                <a:solidFill>
                  <a:srgbClr val="FFC000"/>
                </a:solidFill>
              </a:rPr>
              <a:t>Only Radiopaque BRS</a:t>
            </a:r>
          </a:p>
          <a:p>
            <a:pPr marL="127394" indent="-127394">
              <a:spcAft>
                <a:spcPts val="450"/>
              </a:spcAft>
              <a:buClr>
                <a:srgbClr val="FFCC00"/>
              </a:buClr>
              <a:buFont typeface="Arial" panose="020B0604020202020204" pitchFamily="34" charset="0"/>
              <a:buChar char="•"/>
            </a:pPr>
            <a:r>
              <a:rPr lang="en-US" sz="900" dirty="0">
                <a:solidFill>
                  <a:schemeClr val="bg1"/>
                </a:solidFill>
              </a:rPr>
              <a:t>Provides strength during expansion &amp; healing</a:t>
            </a:r>
          </a:p>
          <a:p>
            <a:pPr marL="127394" indent="-127394">
              <a:spcAft>
                <a:spcPts val="450"/>
              </a:spcAft>
              <a:buClr>
                <a:srgbClr val="FFCC00"/>
              </a:buClr>
              <a:buFont typeface="Arial" panose="020B0604020202020204" pitchFamily="34" charset="0"/>
              <a:buChar char="•"/>
            </a:pPr>
            <a:r>
              <a:rPr lang="en-US" sz="900" dirty="0">
                <a:solidFill>
                  <a:schemeClr val="bg1"/>
                </a:solidFill>
              </a:rPr>
              <a:t>Physiological capability restored by one year </a:t>
            </a:r>
          </a:p>
          <a:p>
            <a:pPr marL="303610" lvl="1" indent="-128588">
              <a:spcAft>
                <a:spcPts val="450"/>
              </a:spcAft>
              <a:buClr>
                <a:srgbClr val="FFCC00"/>
              </a:buClr>
              <a:buFont typeface="Courier New" panose="02070309020205020404" pitchFamily="49" charset="0"/>
              <a:buChar char="o"/>
            </a:pPr>
            <a:r>
              <a:rPr lang="en-US" sz="800" dirty="0">
                <a:solidFill>
                  <a:schemeClr val="bg1"/>
                </a:solidFill>
              </a:rPr>
              <a:t>No resistance to expansion/contraction</a:t>
            </a:r>
          </a:p>
          <a:p>
            <a:pPr marL="127394" indent="-127394">
              <a:spcAft>
                <a:spcPts val="450"/>
              </a:spcAft>
              <a:buClr>
                <a:srgbClr val="FFCC00"/>
              </a:buClr>
              <a:buFont typeface="Arial" panose="020B0604020202020204" pitchFamily="34" charset="0"/>
              <a:buChar char="•"/>
            </a:pPr>
            <a:r>
              <a:rPr lang="en-US" sz="900" dirty="0">
                <a:solidFill>
                  <a:schemeClr val="bg1"/>
                </a:solidFill>
              </a:rPr>
              <a:t>Complete resorption in ~3-4 years</a:t>
            </a:r>
          </a:p>
          <a:p>
            <a:pPr marL="127394" indent="-127394">
              <a:spcAft>
                <a:spcPts val="450"/>
              </a:spcAft>
              <a:buClr>
                <a:schemeClr val="tx2"/>
              </a:buClr>
              <a:buFont typeface="Arial" panose="020B0604020202020204" pitchFamily="34" charset="0"/>
              <a:buChar char="•"/>
            </a:pPr>
            <a:endParaRPr lang="en-US" sz="900" dirty="0">
              <a:solidFill>
                <a:schemeClr val="bg2"/>
              </a:solidFill>
            </a:endParaRPr>
          </a:p>
          <a:p>
            <a:pPr marL="127394" indent="-127394">
              <a:spcAft>
                <a:spcPts val="450"/>
              </a:spcAft>
              <a:buClr>
                <a:schemeClr val="tx2"/>
              </a:buClr>
              <a:buFont typeface="Arial" panose="020B0604020202020204" pitchFamily="34" charset="0"/>
              <a:buChar char="•"/>
            </a:pPr>
            <a:endParaRPr lang="en-US" sz="900" dirty="0">
              <a:solidFill>
                <a:schemeClr val="bg2"/>
              </a:solidFill>
            </a:endParaRPr>
          </a:p>
        </p:txBody>
      </p:sp>
      <p:pic>
        <p:nvPicPr>
          <p:cNvPr id="53" name="Picture 52">
            <a:extLst>
              <a:ext uri="{FF2B5EF4-FFF2-40B4-BE49-F238E27FC236}">
                <a16:creationId xmlns:a16="http://schemas.microsoft.com/office/drawing/2014/main" id="{6A7C2165-F15C-49B0-AC8E-06778928AAB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/>
          <a:srcRect l="23772" t="24115" r="21463" b="18338"/>
          <a:stretch/>
        </p:blipFill>
        <p:spPr bwMode="auto">
          <a:xfrm rot="5400000" flipV="1">
            <a:off x="3000909" y="3020134"/>
            <a:ext cx="1194092" cy="1515829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B9CBAE4B-534B-F849-F101-EF49E0EFCF2A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63677" y="296598"/>
            <a:ext cx="1263400" cy="5684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351127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0000">
              <a:srgbClr val="6A93CD">
                <a:lumMod val="100000"/>
              </a:srgbClr>
            </a:gs>
            <a:gs pos="96000">
              <a:srgbClr val="4F6C98"/>
            </a:gs>
          </a:gsLst>
          <a:path path="circle">
            <a:fillToRect t="100000" r="100000"/>
          </a:path>
          <a:tileRect l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D89AAA-08E2-4121-959A-7A8BD66302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0305" y="221140"/>
            <a:ext cx="7886700" cy="908210"/>
          </a:xfr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z="2800" b="1" dirty="0">
                <a:solidFill>
                  <a:schemeClr val="accent4"/>
                </a:solidFill>
              </a:rPr>
              <a:t>MOTIV BTK Scaffold</a:t>
            </a:r>
            <a:br>
              <a:rPr lang="en-US" sz="2100" b="1" dirty="0">
                <a:solidFill>
                  <a:schemeClr val="accent4"/>
                </a:solidFill>
              </a:rPr>
            </a:br>
            <a:r>
              <a:rPr lang="en-US" sz="2200" b="1" dirty="0">
                <a:solidFill>
                  <a:schemeClr val="accent4"/>
                </a:solidFill>
              </a:rPr>
              <a:t>Precision Implantation Made Simple</a:t>
            </a:r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A70D0325-FC3E-4E75-0FA9-1DAD2041989B}"/>
              </a:ext>
            </a:extLst>
          </p:cNvPr>
          <p:cNvGrpSpPr/>
          <p:nvPr/>
        </p:nvGrpSpPr>
        <p:grpSpPr>
          <a:xfrm>
            <a:off x="293463" y="1939453"/>
            <a:ext cx="3147405" cy="2982907"/>
            <a:chOff x="250724" y="1800517"/>
            <a:chExt cx="2782130" cy="2608110"/>
          </a:xfrm>
        </p:grpSpPr>
        <p:grpSp>
          <p:nvGrpSpPr>
            <p:cNvPr id="22" name="Group 21">
              <a:extLst>
                <a:ext uri="{FF2B5EF4-FFF2-40B4-BE49-F238E27FC236}">
                  <a16:creationId xmlns:a16="http://schemas.microsoft.com/office/drawing/2014/main" id="{7B55578D-7C5A-26B2-EC36-7880077BE54D}"/>
                </a:ext>
              </a:extLst>
            </p:cNvPr>
            <p:cNvGrpSpPr/>
            <p:nvPr/>
          </p:nvGrpSpPr>
          <p:grpSpPr>
            <a:xfrm>
              <a:off x="250724" y="1800517"/>
              <a:ext cx="2782130" cy="2608110"/>
              <a:chOff x="250724" y="1800517"/>
              <a:chExt cx="2782130" cy="2608110"/>
            </a:xfrm>
          </p:grpSpPr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41FE9E6D-CF56-46B0-8189-19BF03FB3CCE}"/>
                  </a:ext>
                </a:extLst>
              </p:cNvPr>
              <p:cNvSpPr txBox="1"/>
              <p:nvPr/>
            </p:nvSpPr>
            <p:spPr>
              <a:xfrm>
                <a:off x="1127679" y="4193183"/>
                <a:ext cx="1570246" cy="21544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800" dirty="0">
                    <a:solidFill>
                      <a:schemeClr val="bg1"/>
                    </a:solidFill>
                  </a:rPr>
                  <a:t>Product Instructions for Use</a:t>
                </a:r>
              </a:p>
            </p:txBody>
          </p:sp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F016DAAD-19E5-4FF9-AC54-DF8873FFAC60}"/>
                  </a:ext>
                </a:extLst>
              </p:cNvPr>
              <p:cNvSpPr txBox="1"/>
              <p:nvPr/>
            </p:nvSpPr>
            <p:spPr>
              <a:xfrm>
                <a:off x="449571" y="1800517"/>
                <a:ext cx="2469915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400" b="1" dirty="0">
                    <a:solidFill>
                      <a:srgbClr val="FFC000"/>
                    </a:solidFill>
                  </a:rPr>
                  <a:t>Single Step </a:t>
                </a:r>
                <a:r>
                  <a:rPr lang="en-US" sz="1400" b="1" dirty="0">
                    <a:solidFill>
                      <a:schemeClr val="bg1"/>
                    </a:solidFill>
                  </a:rPr>
                  <a:t>Balloon Inflation</a:t>
                </a:r>
                <a:endParaRPr lang="en-US" sz="1400" b="1" baseline="30000" dirty="0">
                  <a:solidFill>
                    <a:schemeClr val="bg1"/>
                  </a:solidFill>
                </a:endParaRPr>
              </a:p>
            </p:txBody>
          </p:sp>
          <p:graphicFrame>
            <p:nvGraphicFramePr>
              <p:cNvPr id="9" name="Chart 8">
                <a:extLst>
                  <a:ext uri="{FF2B5EF4-FFF2-40B4-BE49-F238E27FC236}">
                    <a16:creationId xmlns:a16="http://schemas.microsoft.com/office/drawing/2014/main" id="{A328B9A3-4BF4-1102-92BF-133422B39290}"/>
                  </a:ext>
                </a:extLst>
              </p:cNvPr>
              <p:cNvGraphicFramePr>
                <a:graphicFrameLocks/>
              </p:cNvGraphicFramePr>
              <p:nvPr>
                <p:extLst>
                  <p:ext uri="{D42A27DB-BD31-4B8C-83A1-F6EECF244321}">
                    <p14:modId xmlns:p14="http://schemas.microsoft.com/office/powerpoint/2010/main" val="1379416299"/>
                  </p:ext>
                </p:extLst>
              </p:nvPr>
            </p:nvGraphicFramePr>
            <p:xfrm>
              <a:off x="250724" y="2280971"/>
              <a:ext cx="2782130" cy="1969328"/>
            </p:xfrm>
            <a:graphic>
              <a:graphicData uri="http://schemas.openxmlformats.org/drawingml/2006/chart">
                <c:chart xmlns:c="http://schemas.openxmlformats.org/drawingml/2006/chart" xmlns:r="http://schemas.openxmlformats.org/officeDocument/2006/relationships" r:id="rId3"/>
              </a:graphicData>
            </a:graphic>
          </p:graphicFrame>
        </p:grpSp>
        <p:sp>
          <p:nvSpPr>
            <p:cNvPr id="36" name="TextBox 35">
              <a:extLst>
                <a:ext uri="{FF2B5EF4-FFF2-40B4-BE49-F238E27FC236}">
                  <a16:creationId xmlns:a16="http://schemas.microsoft.com/office/drawing/2014/main" id="{B334A1E7-E53F-0BB6-010B-4BB9A1FB0A40}"/>
                </a:ext>
              </a:extLst>
            </p:cNvPr>
            <p:cNvSpPr txBox="1"/>
            <p:nvPr/>
          </p:nvSpPr>
          <p:spPr>
            <a:xfrm>
              <a:off x="816295" y="2203996"/>
              <a:ext cx="660267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00" b="1" dirty="0">
                  <a:solidFill>
                    <a:schemeClr val="accent4"/>
                  </a:solidFill>
                </a:rPr>
                <a:t>MOTIV</a:t>
              </a:r>
            </a:p>
          </p:txBody>
        </p:sp>
        <p:sp>
          <p:nvSpPr>
            <p:cNvPr id="38" name="TextBox 37">
              <a:extLst>
                <a:ext uri="{FF2B5EF4-FFF2-40B4-BE49-F238E27FC236}">
                  <a16:creationId xmlns:a16="http://schemas.microsoft.com/office/drawing/2014/main" id="{B19EFD4B-7209-8B56-9AFC-A8FBDA2E965C}"/>
                </a:ext>
              </a:extLst>
            </p:cNvPr>
            <p:cNvSpPr txBox="1"/>
            <p:nvPr/>
          </p:nvSpPr>
          <p:spPr>
            <a:xfrm>
              <a:off x="2259219" y="2230365"/>
              <a:ext cx="660267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>
                <a:defRPr sz="1000" b="1">
                  <a:solidFill>
                    <a:schemeClr val="accent4"/>
                  </a:solidFill>
                </a:defRPr>
              </a:lvl1pPr>
            </a:lstStyle>
            <a:p>
              <a:r>
                <a:rPr lang="en-US" dirty="0"/>
                <a:t>Esprit</a:t>
              </a:r>
            </a:p>
          </p:txBody>
        </p:sp>
      </p:grpSp>
      <p:grpSp>
        <p:nvGrpSpPr>
          <p:cNvPr id="8" name="Group 7">
            <a:extLst>
              <a:ext uri="{FF2B5EF4-FFF2-40B4-BE49-F238E27FC236}">
                <a16:creationId xmlns:a16="http://schemas.microsoft.com/office/drawing/2014/main" id="{3E71D41E-E066-2FCE-FC20-A359946A0F85}"/>
              </a:ext>
            </a:extLst>
          </p:cNvPr>
          <p:cNvGrpSpPr/>
          <p:nvPr/>
        </p:nvGrpSpPr>
        <p:grpSpPr>
          <a:xfrm>
            <a:off x="3747775" y="1983713"/>
            <a:ext cx="1436414" cy="3082740"/>
            <a:chOff x="127845" y="1319059"/>
            <a:chExt cx="1744145" cy="4346416"/>
          </a:xfrm>
        </p:grpSpPr>
        <p:pic>
          <p:nvPicPr>
            <p:cNvPr id="6" name="Picture 5">
              <a:extLst>
                <a:ext uri="{FF2B5EF4-FFF2-40B4-BE49-F238E27FC236}">
                  <a16:creationId xmlns:a16="http://schemas.microsoft.com/office/drawing/2014/main" id="{8E773FC8-E3AE-F406-F638-6448771B0198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196306" y="3538617"/>
              <a:ext cx="1657581" cy="2048161"/>
            </a:xfrm>
            <a:prstGeom prst="rect">
              <a:avLst/>
            </a:prstGeom>
          </p:spPr>
        </p:pic>
        <p:grpSp>
          <p:nvGrpSpPr>
            <p:cNvPr id="7" name="Group 6">
              <a:extLst>
                <a:ext uri="{FF2B5EF4-FFF2-40B4-BE49-F238E27FC236}">
                  <a16:creationId xmlns:a16="http://schemas.microsoft.com/office/drawing/2014/main" id="{C6B4B0E0-AD41-AF9B-4DD9-F562C2A0F94B}"/>
                </a:ext>
              </a:extLst>
            </p:cNvPr>
            <p:cNvGrpSpPr/>
            <p:nvPr/>
          </p:nvGrpSpPr>
          <p:grpSpPr>
            <a:xfrm>
              <a:off x="127845" y="1319059"/>
              <a:ext cx="1744145" cy="4346416"/>
              <a:chOff x="127845" y="1319059"/>
              <a:chExt cx="1744145" cy="4346416"/>
            </a:xfrm>
          </p:grpSpPr>
          <p:pic>
            <p:nvPicPr>
              <p:cNvPr id="11" name="Picture 10">
                <a:extLst>
                  <a:ext uri="{FF2B5EF4-FFF2-40B4-BE49-F238E27FC236}">
                    <a16:creationId xmlns:a16="http://schemas.microsoft.com/office/drawing/2014/main" id="{94336A5B-1AC0-4FB2-AF19-015E617F069A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 rotWithShape="1">
              <a:blip r:embed="rId5"/>
              <a:srcRect l="23772" t="24115" r="21463" b="18338"/>
              <a:stretch/>
            </p:blipFill>
            <p:spPr bwMode="auto">
              <a:xfrm>
                <a:off x="210220" y="1319059"/>
                <a:ext cx="1635837" cy="2076598"/>
              </a:xfrm>
              <a:prstGeom prst="rect">
                <a:avLst/>
              </a:prstGeom>
              <a:noFill/>
              <a:ln w="9525">
                <a:solidFill>
                  <a:schemeClr val="bg1">
                    <a:lumMod val="65000"/>
                  </a:schemeClr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</a:extLst>
            </p:spPr>
          </p:pic>
          <p:sp>
            <p:nvSpPr>
              <p:cNvPr id="32" name="TextBox 31">
                <a:extLst>
                  <a:ext uri="{FF2B5EF4-FFF2-40B4-BE49-F238E27FC236}">
                    <a16:creationId xmlns:a16="http://schemas.microsoft.com/office/drawing/2014/main" id="{C4F04D11-60D1-41A0-A22D-F88BF134B5E3}"/>
                  </a:ext>
                </a:extLst>
              </p:cNvPr>
              <p:cNvSpPr txBox="1"/>
              <p:nvPr/>
            </p:nvSpPr>
            <p:spPr>
              <a:xfrm>
                <a:off x="1003519" y="3055587"/>
                <a:ext cx="753007" cy="251743"/>
              </a:xfrm>
              <a:prstGeom prst="rect">
                <a:avLst/>
              </a:prstGeom>
              <a:solidFill>
                <a:schemeClr val="bg1">
                  <a:lumMod val="75000"/>
                </a:schemeClr>
              </a:solidFill>
              <a:ln>
                <a:solidFill>
                  <a:schemeClr val="bg1">
                    <a:lumMod val="75000"/>
                  </a:schemeClr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788" b="1" dirty="0">
                    <a:solidFill>
                      <a:schemeClr val="bg1"/>
                    </a:solidFill>
                  </a:rPr>
                  <a:t>MOTIV</a:t>
                </a:r>
              </a:p>
            </p:txBody>
          </p:sp>
          <p:sp>
            <p:nvSpPr>
              <p:cNvPr id="42" name="Rectangle 41">
                <a:extLst>
                  <a:ext uri="{FF2B5EF4-FFF2-40B4-BE49-F238E27FC236}">
                    <a16:creationId xmlns:a16="http://schemas.microsoft.com/office/drawing/2014/main" id="{87070505-2B5B-42D9-9A11-72E9C0609ECF}"/>
                  </a:ext>
                </a:extLst>
              </p:cNvPr>
              <p:cNvSpPr/>
              <p:nvPr/>
            </p:nvSpPr>
            <p:spPr>
              <a:xfrm>
                <a:off x="127845" y="5305346"/>
                <a:ext cx="595051" cy="360129"/>
              </a:xfrm>
              <a:prstGeom prst="rect">
                <a:avLst/>
              </a:prstGeom>
              <a:noFill/>
              <a:ln w="25400" cap="flat" cmpd="sng" algn="ctr">
                <a:noFill/>
                <a:prstDash val="solid"/>
              </a:ln>
              <a:effectLst/>
            </p:spPr>
            <p:txBody>
              <a:bodyPr rot="0" spcFirstLastPara="0" vert="horz" wrap="square" lIns="68580" tIns="34290" rIns="68580" bIns="3429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>
                  <a:lnSpc>
                    <a:spcPct val="115000"/>
                  </a:lnSpc>
                  <a:spcAft>
                    <a:spcPts val="750"/>
                  </a:spcAft>
                </a:pPr>
                <a:r>
                  <a:rPr lang="en-US" sz="825" dirty="0">
                    <a:solidFill>
                      <a:schemeClr val="accent4"/>
                    </a:solidFill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Esprit</a:t>
                </a:r>
              </a:p>
            </p:txBody>
          </p:sp>
          <p:sp>
            <p:nvSpPr>
              <p:cNvPr id="43" name="Rectangle 42">
                <a:extLst>
                  <a:ext uri="{FF2B5EF4-FFF2-40B4-BE49-F238E27FC236}">
                    <a16:creationId xmlns:a16="http://schemas.microsoft.com/office/drawing/2014/main" id="{433F05F1-62D4-4B9E-A96D-AECAF215ECD9}"/>
                  </a:ext>
                </a:extLst>
              </p:cNvPr>
              <p:cNvSpPr/>
              <p:nvPr/>
            </p:nvSpPr>
            <p:spPr>
              <a:xfrm>
                <a:off x="511095" y="5305346"/>
                <a:ext cx="906246" cy="360129"/>
              </a:xfrm>
              <a:prstGeom prst="rect">
                <a:avLst/>
              </a:prstGeom>
              <a:noFill/>
              <a:ln w="25400" cap="flat" cmpd="sng" algn="ctr">
                <a:noFill/>
                <a:prstDash val="solid"/>
              </a:ln>
              <a:effectLst/>
            </p:spPr>
            <p:txBody>
              <a:bodyPr rot="0" spcFirstLastPara="0" vert="horz" wrap="square" lIns="68580" tIns="34290" rIns="68580" bIns="3429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>
                  <a:lnSpc>
                    <a:spcPct val="115000"/>
                  </a:lnSpc>
                  <a:spcAft>
                    <a:spcPts val="750"/>
                  </a:spcAft>
                </a:pPr>
                <a:r>
                  <a:rPr lang="en-US" sz="825" b="1" dirty="0">
                    <a:solidFill>
                      <a:schemeClr val="accent4"/>
                    </a:solidFill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MOTIV</a:t>
                </a:r>
                <a:endParaRPr lang="en-US" sz="825" dirty="0">
                  <a:solidFill>
                    <a:schemeClr val="accent4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44" name="Rectangle 43">
                <a:extLst>
                  <a:ext uri="{FF2B5EF4-FFF2-40B4-BE49-F238E27FC236}">
                    <a16:creationId xmlns:a16="http://schemas.microsoft.com/office/drawing/2014/main" id="{FAC19239-D929-D980-6259-175828982715}"/>
                  </a:ext>
                </a:extLst>
              </p:cNvPr>
              <p:cNvSpPr/>
              <p:nvPr/>
            </p:nvSpPr>
            <p:spPr>
              <a:xfrm>
                <a:off x="1134721" y="5297956"/>
                <a:ext cx="737269" cy="360129"/>
              </a:xfrm>
              <a:prstGeom prst="rect">
                <a:avLst/>
              </a:prstGeom>
              <a:noFill/>
              <a:ln w="25400" cap="flat" cmpd="sng" algn="ctr">
                <a:noFill/>
                <a:prstDash val="solid"/>
              </a:ln>
              <a:effectLst/>
            </p:spPr>
            <p:txBody>
              <a:bodyPr rot="0" spcFirstLastPara="0" vert="horz" wrap="square" lIns="68580" tIns="34290" rIns="68580" bIns="3429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>
                  <a:lnSpc>
                    <a:spcPct val="115000"/>
                  </a:lnSpc>
                  <a:spcAft>
                    <a:spcPts val="750"/>
                  </a:spcAft>
                </a:pPr>
                <a:r>
                  <a:rPr lang="en-US" sz="825" dirty="0">
                    <a:solidFill>
                      <a:schemeClr val="accent4"/>
                    </a:solidFill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Synergy</a:t>
                </a:r>
              </a:p>
            </p:txBody>
          </p:sp>
        </p:grpSp>
      </p:grpSp>
      <p:sp>
        <p:nvSpPr>
          <p:cNvPr id="10" name="Text Placeholder 4">
            <a:extLst>
              <a:ext uri="{FF2B5EF4-FFF2-40B4-BE49-F238E27FC236}">
                <a16:creationId xmlns:a16="http://schemas.microsoft.com/office/drawing/2014/main" id="{6B4E646B-8AE0-E0A1-880A-715BC93AE6C6}"/>
              </a:ext>
            </a:extLst>
          </p:cNvPr>
          <p:cNvSpPr txBox="1">
            <a:spLocks/>
          </p:cNvSpPr>
          <p:nvPr/>
        </p:nvSpPr>
        <p:spPr>
          <a:xfrm>
            <a:off x="2169723" y="1096808"/>
            <a:ext cx="6127854" cy="339328"/>
          </a:xfrm>
          <a:prstGeom prst="rect">
            <a:avLst/>
          </a:prstGeom>
        </p:spPr>
        <p:txBody>
          <a:bodyPr/>
          <a:lstStyle>
            <a:lvl1pPr marL="342900" indent="-342900" algn="l" rtl="0" eaLnBrk="0" fontAlgn="base" hangingPunct="0">
              <a:spcBef>
                <a:spcPct val="0"/>
              </a:spcBef>
              <a:spcAft>
                <a:spcPts val="300"/>
              </a:spcAft>
              <a:buClr>
                <a:srgbClr val="0099B5"/>
              </a:buClr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0"/>
              </a:spcBef>
              <a:spcAft>
                <a:spcPts val="300"/>
              </a:spcAft>
              <a:buClr>
                <a:srgbClr val="0099B5"/>
              </a:buClr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0"/>
              </a:spcBef>
              <a:spcAft>
                <a:spcPts val="300"/>
              </a:spcAft>
              <a:buClr>
                <a:srgbClr val="0099B5"/>
              </a:buClr>
              <a:buFont typeface="Arial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0"/>
              </a:spcBef>
              <a:spcAft>
                <a:spcPts val="300"/>
              </a:spcAft>
              <a:buClr>
                <a:srgbClr val="0099B5"/>
              </a:buClr>
              <a:buFont typeface="Arial" charset="0"/>
              <a:buChar char="–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0"/>
              </a:spcBef>
              <a:spcAft>
                <a:spcPts val="300"/>
              </a:spcAft>
              <a:buClr>
                <a:srgbClr val="0099B5"/>
              </a:buClr>
              <a:buFont typeface="Arial" charset="0"/>
              <a:buChar char="»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1800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84FF32B4-2265-6531-7523-448A3EC37878}"/>
              </a:ext>
            </a:extLst>
          </p:cNvPr>
          <p:cNvSpPr txBox="1"/>
          <p:nvPr/>
        </p:nvSpPr>
        <p:spPr>
          <a:xfrm>
            <a:off x="1684528" y="1181195"/>
            <a:ext cx="6544800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600" b="1" dirty="0">
                <a:solidFill>
                  <a:schemeClr val="bg1"/>
                </a:solidFill>
              </a:rPr>
              <a:t>Radiopacity and Single-Step Deployment for Precise Scaffold Placement</a:t>
            </a:r>
            <a:endParaRPr lang="en-US" sz="1600" dirty="0">
              <a:solidFill>
                <a:schemeClr val="bg1"/>
              </a:solidFill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0899DB5A-BD67-1F9B-4678-4A872BF40D41}"/>
              </a:ext>
            </a:extLst>
          </p:cNvPr>
          <p:cNvSpPr txBox="1"/>
          <p:nvPr/>
        </p:nvSpPr>
        <p:spPr>
          <a:xfrm>
            <a:off x="3472305" y="1627393"/>
            <a:ext cx="202882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solidFill>
                  <a:srgbClr val="FFC000"/>
                </a:solidFill>
              </a:rPr>
              <a:t>Full Radiopacity</a:t>
            </a:r>
            <a:endParaRPr lang="en-US" sz="1400" b="1" baseline="30000" dirty="0">
              <a:solidFill>
                <a:srgbClr val="FFC000"/>
              </a:solidFill>
            </a:endParaRP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6C42E145-687F-F5BA-ED52-280614071E23}"/>
              </a:ext>
            </a:extLst>
          </p:cNvPr>
          <p:cNvGrpSpPr/>
          <p:nvPr/>
        </p:nvGrpSpPr>
        <p:grpSpPr>
          <a:xfrm>
            <a:off x="5404316" y="1935170"/>
            <a:ext cx="3481707" cy="2766215"/>
            <a:chOff x="5224195" y="1914992"/>
            <a:chExt cx="3481707" cy="2766215"/>
          </a:xfrm>
        </p:grpSpPr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F95AD0BE-006D-43FD-9812-796E9371D390}"/>
                </a:ext>
              </a:extLst>
            </p:cNvPr>
            <p:cNvSpPr/>
            <p:nvPr/>
          </p:nvSpPr>
          <p:spPr>
            <a:xfrm>
              <a:off x="6093061" y="4467622"/>
              <a:ext cx="2396968" cy="21358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GB" sz="800" dirty="0">
                  <a:solidFill>
                    <a:schemeClr val="bg1"/>
                  </a:solidFill>
                </a:rPr>
                <a:t>Bench testing on 3.0 mm scaffolds in water at 37°C.</a:t>
              </a:r>
            </a:p>
          </p:txBody>
        </p: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20433A08-836D-EBDC-06CB-54423036FBCB}"/>
                </a:ext>
              </a:extLst>
            </p:cNvPr>
            <p:cNvSpPr txBox="1"/>
            <p:nvPr/>
          </p:nvSpPr>
          <p:spPr>
            <a:xfrm>
              <a:off x="5877189" y="1914992"/>
              <a:ext cx="2828713" cy="338554"/>
            </a:xfrm>
            <a:prstGeom prst="rect">
              <a:avLst/>
            </a:prstGeom>
            <a:noFill/>
          </p:spPr>
          <p:txBody>
            <a:bodyPr wrap="square" rtlCol="0" anchor="t">
              <a:spAutoFit/>
            </a:bodyPr>
            <a:lstStyle/>
            <a:p>
              <a:pPr algn="ctr"/>
              <a:r>
                <a:rPr lang="en-US" sz="1400" b="1" dirty="0">
                  <a:solidFill>
                    <a:schemeClr val="accent4"/>
                  </a:solidFill>
                </a:rPr>
                <a:t>40% Higher</a:t>
              </a:r>
              <a:r>
                <a:rPr lang="en-US" sz="1600" b="1" dirty="0">
                  <a:solidFill>
                    <a:schemeClr val="accent4"/>
                  </a:solidFill>
                </a:rPr>
                <a:t> </a:t>
              </a:r>
              <a:r>
                <a:rPr lang="en-US" sz="1400" b="1" dirty="0">
                  <a:solidFill>
                    <a:schemeClr val="bg1"/>
                  </a:solidFill>
                </a:rPr>
                <a:t>Radial Strength</a:t>
              </a:r>
              <a:endParaRPr lang="en-US" sz="1400" b="1" baseline="30000" dirty="0">
                <a:solidFill>
                  <a:schemeClr val="bg1"/>
                </a:solidFill>
              </a:endParaRPr>
            </a:p>
          </p:txBody>
        </p:sp>
        <p:graphicFrame>
          <p:nvGraphicFramePr>
            <p:cNvPr id="16" name="Chart 15">
              <a:extLst>
                <a:ext uri="{FF2B5EF4-FFF2-40B4-BE49-F238E27FC236}">
                  <a16:creationId xmlns:a16="http://schemas.microsoft.com/office/drawing/2014/main" id="{B22C5865-8893-3040-F228-E353D2E399AA}"/>
                </a:ext>
              </a:extLst>
            </p:cNvPr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1359430491"/>
                </p:ext>
              </p:extLst>
            </p:nvPr>
          </p:nvGraphicFramePr>
          <p:xfrm>
            <a:off x="5224195" y="2348812"/>
            <a:ext cx="3446277" cy="205508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6"/>
            </a:graphicData>
          </a:graphic>
        </p:graphicFrame>
      </p:grpSp>
      <p:pic>
        <p:nvPicPr>
          <p:cNvPr id="19" name="Picture 18">
            <a:extLst>
              <a:ext uri="{FF2B5EF4-FFF2-40B4-BE49-F238E27FC236}">
                <a16:creationId xmlns:a16="http://schemas.microsoft.com/office/drawing/2014/main" id="{DC1119BD-1AE4-2385-9A26-85F654476DBE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63677" y="296598"/>
            <a:ext cx="1263400" cy="5684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3171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0FC2CD-A628-4238-960C-05268D2B1F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5780" y="543790"/>
            <a:ext cx="6172200" cy="685800"/>
          </a:xfrm>
        </p:spPr>
        <p:txBody>
          <a:bodyPr>
            <a:noAutofit/>
          </a:bodyPr>
          <a:lstStyle/>
          <a:p>
            <a:r>
              <a:rPr lang="nl-BE" sz="2800" b="1" dirty="0">
                <a:solidFill>
                  <a:schemeClr val="accent4"/>
                </a:solidFill>
              </a:rPr>
              <a:t>MOTIV Bioresorbable Scaffold </a:t>
            </a:r>
            <a:br>
              <a:rPr lang="nl-BE" sz="2800" b="1" dirty="0">
                <a:solidFill>
                  <a:schemeClr val="bg1"/>
                </a:solidFill>
              </a:rPr>
            </a:br>
            <a:r>
              <a:rPr lang="nl-BE" b="1" dirty="0">
                <a:solidFill>
                  <a:srgbClr val="FFC000"/>
                </a:solidFill>
              </a:rPr>
              <a:t>Randomized Trial </a:t>
            </a:r>
            <a:br>
              <a:rPr lang="de-DE" sz="2800" b="1" dirty="0">
                <a:solidFill>
                  <a:schemeClr val="bg1"/>
                </a:solidFill>
              </a:rPr>
            </a:br>
            <a:endParaRPr lang="en-US" sz="2800" b="1" dirty="0">
              <a:solidFill>
                <a:schemeClr val="bg1"/>
              </a:solidFill>
            </a:endParaRPr>
          </a:p>
        </p:txBody>
      </p:sp>
      <p:sp>
        <p:nvSpPr>
          <p:cNvPr id="7" name="Tijdelijke aanduiding voor inhoud 2">
            <a:extLst>
              <a:ext uri="{FF2B5EF4-FFF2-40B4-BE49-F238E27FC236}">
                <a16:creationId xmlns:a16="http://schemas.microsoft.com/office/drawing/2014/main" id="{73B899D5-5986-FC77-FCF2-6FA82F5614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5923" y="1581150"/>
            <a:ext cx="7886700" cy="244671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nl-BE" sz="2200" b="1" dirty="0">
                <a:solidFill>
                  <a:schemeClr val="accent4"/>
                </a:solidFill>
                <a:latin typeface="+mn-lt"/>
              </a:rPr>
              <a:t>Study Objective:</a:t>
            </a:r>
            <a:br>
              <a:rPr lang="nl-BE" sz="2200" dirty="0">
                <a:solidFill>
                  <a:schemeClr val="bg1"/>
                </a:solidFill>
                <a:latin typeface="+mn-lt"/>
              </a:rPr>
            </a:br>
            <a:endParaRPr lang="nl-BE" sz="2200" dirty="0">
              <a:solidFill>
                <a:schemeClr val="bg1"/>
              </a:solidFill>
              <a:latin typeface="+mn-lt"/>
            </a:endParaRPr>
          </a:p>
          <a:p>
            <a:pPr algn="just"/>
            <a:r>
              <a:rPr lang="nl-BE" sz="2200" dirty="0">
                <a:solidFill>
                  <a:schemeClr val="bg1"/>
                </a:solidFill>
              </a:rPr>
              <a:t>To evaluate the safety and efficacy of the MOTIV scaffold for the treatment of infrapopliteal lesions in patients with Critical Limb-Threatening Ischemia (CLTI) by randomized comparison with standard balloon angioplasty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B6E1851-3C51-C514-3F48-09193FD60E0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63677" y="296598"/>
            <a:ext cx="1263400" cy="5684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1080336"/>
      </p:ext>
    </p:extLst>
  </p:cSld>
  <p:clrMapOvr>
    <a:masterClrMapping/>
  </p:clrMapOvr>
  <p:transition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0FC2CD-A628-4238-960C-05268D2B1F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6876" y="285750"/>
            <a:ext cx="7231225" cy="685800"/>
          </a:xfrm>
        </p:spPr>
        <p:txBody>
          <a:bodyPr>
            <a:normAutofit fontScale="90000"/>
          </a:bodyPr>
          <a:lstStyle/>
          <a:p>
            <a:r>
              <a:rPr lang="nl-BE" sz="3100" b="1" dirty="0">
                <a:solidFill>
                  <a:schemeClr val="accent4"/>
                </a:solidFill>
              </a:rPr>
              <a:t>MOTIV Bioresorbable Scaffold</a:t>
            </a:r>
            <a:br>
              <a:rPr lang="nl-BE" sz="2100" b="1" dirty="0">
                <a:solidFill>
                  <a:schemeClr val="bg1"/>
                </a:solidFill>
              </a:rPr>
            </a:br>
            <a:r>
              <a:rPr lang="nl-BE" sz="2700" b="1" dirty="0">
                <a:solidFill>
                  <a:srgbClr val="FFC000"/>
                </a:solidFill>
              </a:rPr>
              <a:t>BTK Trial Design</a:t>
            </a:r>
            <a:endParaRPr lang="en-US" b="1" dirty="0">
              <a:solidFill>
                <a:srgbClr val="FFC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CCDBB9-86F0-4A2B-A292-DAE92246DA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6876" y="992161"/>
            <a:ext cx="5791733" cy="3394472"/>
          </a:xfrm>
        </p:spPr>
        <p:txBody>
          <a:bodyPr>
            <a:normAutofit fontScale="25000" lnSpcReduction="20000"/>
          </a:bodyPr>
          <a:lstStyle/>
          <a:p>
            <a:pPr marL="214313" indent="-214313" algn="just">
              <a:lnSpc>
                <a:spcPct val="150000"/>
              </a:lnSpc>
              <a:spcAft>
                <a:spcPts val="300"/>
              </a:spcAft>
              <a:buFont typeface="Arial"/>
              <a:buChar char="•"/>
            </a:pPr>
            <a:r>
              <a:rPr lang="nl-BE" sz="5600" b="1" dirty="0">
                <a:solidFill>
                  <a:schemeClr val="bg1"/>
                </a:solidFill>
              </a:rPr>
              <a:t>Prospective, Multicenter, Single Blind, Randomized Controlled Trial</a:t>
            </a:r>
          </a:p>
          <a:p>
            <a:pPr lvl="1" algn="just">
              <a:lnSpc>
                <a:spcPct val="150000"/>
              </a:lnSpc>
              <a:spcAft>
                <a:spcPts val="300"/>
              </a:spcAft>
              <a:buFont typeface="Courier New" panose="02070309020205020404" pitchFamily="49" charset="0"/>
              <a:buChar char="o"/>
            </a:pPr>
            <a:r>
              <a:rPr lang="en-US" sz="4400" b="1" dirty="0"/>
              <a:t>MOTIV Sirolimus-Eluting BRS Compared with Standard Balloon Angioplasty</a:t>
            </a:r>
          </a:p>
          <a:p>
            <a:pPr marL="214313" indent="-214313" algn="just">
              <a:lnSpc>
                <a:spcPct val="150000"/>
              </a:lnSpc>
              <a:spcBef>
                <a:spcPts val="450"/>
              </a:spcBef>
              <a:spcAft>
                <a:spcPts val="300"/>
              </a:spcAft>
              <a:buFont typeface="Arial"/>
              <a:buChar char="•"/>
            </a:pPr>
            <a:r>
              <a:rPr lang="nl-BE" sz="5600" b="1" dirty="0">
                <a:solidFill>
                  <a:schemeClr val="bg1"/>
                </a:solidFill>
              </a:rPr>
              <a:t>Total of 292 patients presenting with Rutherford category 4 or 5 (CLTI)</a:t>
            </a:r>
          </a:p>
          <a:p>
            <a:pPr lvl="1" algn="just">
              <a:lnSpc>
                <a:spcPct val="150000"/>
              </a:lnSpc>
              <a:spcAft>
                <a:spcPts val="300"/>
              </a:spcAft>
              <a:buFont typeface="Courier New" panose="02070309020205020404" pitchFamily="49" charset="0"/>
              <a:buChar char="o"/>
            </a:pPr>
            <a:r>
              <a:rPr lang="nl-BE" sz="4400" b="1" dirty="0"/>
              <a:t>MOTIV BRS Randomized 1:1 with </a:t>
            </a:r>
            <a:r>
              <a:rPr lang="en-US" sz="4400" b="1" dirty="0"/>
              <a:t>percutaneous transluminal angioplasty (PTA) with a standard uncoated balloon</a:t>
            </a:r>
          </a:p>
          <a:p>
            <a:pPr lvl="1" algn="just">
              <a:lnSpc>
                <a:spcPct val="150000"/>
              </a:lnSpc>
              <a:spcAft>
                <a:spcPts val="300"/>
              </a:spcAft>
              <a:buFont typeface="Courier New" panose="02070309020205020404" pitchFamily="49" charset="0"/>
              <a:buChar char="o"/>
            </a:pPr>
            <a:r>
              <a:rPr lang="en-US" sz="4400" b="1" dirty="0"/>
              <a:t>Randomized by both clinical site and medically treated diabetes</a:t>
            </a:r>
            <a:endParaRPr lang="nl-BE" sz="4400" b="1" dirty="0"/>
          </a:p>
          <a:p>
            <a:pPr marL="214313" indent="-214313" algn="just">
              <a:lnSpc>
                <a:spcPct val="150000"/>
              </a:lnSpc>
              <a:spcBef>
                <a:spcPts val="450"/>
              </a:spcBef>
              <a:spcAft>
                <a:spcPts val="300"/>
              </a:spcAft>
              <a:buFont typeface="Arial"/>
              <a:buChar char="•"/>
            </a:pPr>
            <a:r>
              <a:rPr lang="nl-BE" sz="5600" b="1" dirty="0">
                <a:solidFill>
                  <a:schemeClr val="bg1"/>
                </a:solidFill>
              </a:rPr>
              <a:t>45 investigational sites across the United States and Europe</a:t>
            </a:r>
          </a:p>
          <a:p>
            <a:pPr lvl="1" algn="just">
              <a:lnSpc>
                <a:spcPct val="150000"/>
              </a:lnSpc>
              <a:spcAft>
                <a:spcPts val="300"/>
              </a:spcAft>
              <a:buFont typeface="Courier New" panose="02070309020205020404" pitchFamily="49" charset="0"/>
              <a:buChar char="o"/>
            </a:pPr>
            <a:r>
              <a:rPr lang="nl-BE" sz="4400" b="1" dirty="0"/>
              <a:t>PK substudy up to 20 patients at select US sites</a:t>
            </a:r>
          </a:p>
          <a:p>
            <a:pPr marL="214313" algn="just">
              <a:lnSpc>
                <a:spcPct val="150000"/>
              </a:lnSpc>
              <a:spcBef>
                <a:spcPts val="450"/>
              </a:spcBef>
              <a:spcAft>
                <a:spcPts val="300"/>
              </a:spcAft>
              <a:buFont typeface="Arial"/>
              <a:buChar char="•"/>
            </a:pPr>
            <a:r>
              <a:rPr lang="nl-BE" sz="5600" b="1" dirty="0">
                <a:solidFill>
                  <a:schemeClr val="bg1"/>
                </a:solidFill>
              </a:rPr>
              <a:t>Key Inclusion Criteria</a:t>
            </a:r>
          </a:p>
          <a:p>
            <a:pPr lvl="1" algn="just">
              <a:lnSpc>
                <a:spcPct val="150000"/>
              </a:lnSpc>
              <a:spcAft>
                <a:spcPts val="300"/>
              </a:spcAft>
              <a:buFont typeface="Courier New" panose="02070309020205020404" pitchFamily="49" charset="0"/>
              <a:buChar char="o"/>
            </a:pPr>
            <a:r>
              <a:rPr lang="nl-BE" sz="4400" b="1" dirty="0"/>
              <a:t>Rutherford Classification from 4 to 5</a:t>
            </a:r>
          </a:p>
          <a:p>
            <a:pPr lvl="1" algn="just">
              <a:lnSpc>
                <a:spcPct val="150000"/>
              </a:lnSpc>
              <a:spcAft>
                <a:spcPts val="300"/>
              </a:spcAft>
              <a:buFont typeface="Courier New" panose="02070309020205020404" pitchFamily="49" charset="0"/>
              <a:buChar char="o"/>
            </a:pPr>
            <a:r>
              <a:rPr lang="nl-BE" sz="4400" b="1" dirty="0"/>
              <a:t>One or Two native infrapopliteal lesions ≥ 70% diameter stenosis</a:t>
            </a:r>
          </a:p>
          <a:p>
            <a:pPr lvl="1" algn="just">
              <a:lnSpc>
                <a:spcPct val="150000"/>
              </a:lnSpc>
              <a:spcAft>
                <a:spcPts val="300"/>
              </a:spcAft>
              <a:buFont typeface="Courier New" panose="02070309020205020404" pitchFamily="49" charset="0"/>
              <a:buChar char="o"/>
            </a:pPr>
            <a:r>
              <a:rPr lang="nl-BE" sz="4400" b="1" dirty="0"/>
              <a:t>Target vessels between 2.5 to 3.75mm (initial set)</a:t>
            </a:r>
          </a:p>
          <a:p>
            <a:pPr lvl="1" algn="just">
              <a:lnSpc>
                <a:spcPct val="150000"/>
              </a:lnSpc>
              <a:spcAft>
                <a:spcPts val="300"/>
              </a:spcAft>
              <a:buFont typeface="Courier New" panose="02070309020205020404" pitchFamily="49" charset="0"/>
              <a:buChar char="o"/>
            </a:pPr>
            <a:r>
              <a:rPr lang="nl-BE" sz="4400" b="1" dirty="0"/>
              <a:t>Total target lesion is ≤120mm</a:t>
            </a:r>
          </a:p>
          <a:p>
            <a:pPr marL="214313" algn="just">
              <a:lnSpc>
                <a:spcPct val="150000"/>
              </a:lnSpc>
              <a:spcBef>
                <a:spcPts val="450"/>
              </a:spcBef>
              <a:spcAft>
                <a:spcPts val="300"/>
              </a:spcAft>
              <a:buFont typeface="Arial"/>
              <a:buChar char="•"/>
            </a:pPr>
            <a:r>
              <a:rPr lang="nl-BE" sz="5600" b="1" dirty="0">
                <a:solidFill>
                  <a:schemeClr val="bg1"/>
                </a:solidFill>
              </a:rPr>
              <a:t>Follow-up period of 1, 6, 12, 24, 36, 48, and 60 months</a:t>
            </a:r>
          </a:p>
          <a:p>
            <a:pPr marL="214313" indent="-214313" algn="just">
              <a:lnSpc>
                <a:spcPct val="150000"/>
              </a:lnSpc>
              <a:spcAft>
                <a:spcPts val="300"/>
              </a:spcAft>
              <a:buFont typeface="Arial"/>
              <a:buChar char="•"/>
            </a:pPr>
            <a:endParaRPr lang="nl-BE" sz="1600" dirty="0">
              <a:solidFill>
                <a:schemeClr val="bg1"/>
              </a:solidFill>
              <a:highlight>
                <a:srgbClr val="FFFF00"/>
              </a:highlight>
            </a:endParaRPr>
          </a:p>
          <a:p>
            <a:endParaRPr lang="en-US" dirty="0"/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4F59599D-ED90-F79A-FFA0-CBBB6E0F838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76296" y="1581800"/>
            <a:ext cx="2563610" cy="27373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8415397"/>
      </p:ext>
    </p:extLst>
  </p:cSld>
  <p:clrMapOvr>
    <a:masterClrMapping/>
  </p:clrMapOvr>
  <p:transition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5B17B56-A6A1-067C-D0C9-5CF7E81727F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4BBEBD-BB4E-DEC5-75DD-63B1F15C5A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6876" y="285750"/>
            <a:ext cx="7231225" cy="685800"/>
          </a:xfrm>
        </p:spPr>
        <p:txBody>
          <a:bodyPr>
            <a:normAutofit fontScale="90000"/>
          </a:bodyPr>
          <a:lstStyle/>
          <a:p>
            <a:r>
              <a:rPr lang="nl-BE" sz="3100" b="1" dirty="0">
                <a:solidFill>
                  <a:schemeClr val="accent4"/>
                </a:solidFill>
              </a:rPr>
              <a:t>MOTIV Bioresorbable Scaffold</a:t>
            </a:r>
            <a:br>
              <a:rPr lang="nl-BE" sz="2100" b="1" dirty="0">
                <a:solidFill>
                  <a:schemeClr val="bg1"/>
                </a:solidFill>
              </a:rPr>
            </a:br>
            <a:r>
              <a:rPr lang="nl-BE" sz="2700" b="1" dirty="0">
                <a:solidFill>
                  <a:schemeClr val="accent4"/>
                </a:solidFill>
              </a:rPr>
              <a:t>Primary Endpoints</a:t>
            </a:r>
            <a:endParaRPr lang="en-US" sz="2700" b="1" dirty="0">
              <a:solidFill>
                <a:schemeClr val="accent4"/>
              </a:solidFill>
            </a:endParaRPr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5407D98F-2173-024F-8380-6EC499882D1A}"/>
              </a:ext>
            </a:extLst>
          </p:cNvPr>
          <p:cNvSpPr txBox="1">
            <a:spLocks/>
          </p:cNvSpPr>
          <p:nvPr/>
        </p:nvSpPr>
        <p:spPr>
          <a:xfrm>
            <a:off x="445536" y="1191286"/>
            <a:ext cx="4005165" cy="3534277"/>
          </a:xfrm>
          <a:prstGeom prst="rect">
            <a:avLst/>
          </a:prstGeom>
        </p:spPr>
        <p:txBody>
          <a:bodyPr vert="horz" lIns="68580" tIns="34290" rIns="68580" bIns="34290" rtlCol="0">
            <a:normAutofit fontScale="92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14313" indent="-214313" algn="just">
              <a:lnSpc>
                <a:spcPct val="170000"/>
              </a:lnSpc>
              <a:buFont typeface="Arial"/>
              <a:buChar char="•"/>
            </a:pPr>
            <a:r>
              <a:rPr lang="en-US" sz="1700" b="1" dirty="0"/>
              <a:t>Primary Safety Endpoint</a:t>
            </a:r>
          </a:p>
          <a:p>
            <a:pPr marL="557213" lvl="1" indent="-214313">
              <a:lnSpc>
                <a:spcPct val="160000"/>
              </a:lnSpc>
              <a:buFont typeface="Arial"/>
              <a:buChar char="•"/>
            </a:pPr>
            <a:r>
              <a:rPr lang="en-US" sz="1600" b="1" dirty="0">
                <a:solidFill>
                  <a:srgbClr val="FFC000"/>
                </a:solidFill>
              </a:rPr>
              <a:t>Freedom from major adverse limb events (MALE) and all-cause peri-operative death (POD), evaluated at 30 days </a:t>
            </a:r>
          </a:p>
          <a:p>
            <a:pPr marL="559594" lvl="1" indent="0">
              <a:lnSpc>
                <a:spcPct val="160000"/>
              </a:lnSpc>
              <a:buNone/>
            </a:pPr>
            <a:r>
              <a:rPr lang="en-US" sz="1400" dirty="0"/>
              <a:t>defined as: </a:t>
            </a:r>
          </a:p>
          <a:p>
            <a:pPr marL="900113" lvl="2" indent="-214313">
              <a:lnSpc>
                <a:spcPct val="160000"/>
              </a:lnSpc>
              <a:buFont typeface="Arial"/>
              <a:buChar char="•"/>
            </a:pPr>
            <a:r>
              <a:rPr lang="en-US" sz="1400" dirty="0"/>
              <a:t>freedom from the composite of all-cause death, </a:t>
            </a:r>
          </a:p>
          <a:p>
            <a:pPr marL="900113" lvl="2" indent="-214313">
              <a:lnSpc>
                <a:spcPct val="160000"/>
              </a:lnSpc>
              <a:buFont typeface="Arial"/>
              <a:buChar char="•"/>
            </a:pPr>
            <a:r>
              <a:rPr lang="en-US" sz="1400" dirty="0"/>
              <a:t>above-the-ankle amputation, or </a:t>
            </a:r>
          </a:p>
          <a:p>
            <a:pPr marL="900113" lvl="2" indent="-214313">
              <a:lnSpc>
                <a:spcPct val="160000"/>
              </a:lnSpc>
              <a:buFont typeface="Arial"/>
              <a:buChar char="•"/>
            </a:pPr>
            <a:r>
              <a:rPr lang="en-US" sz="1400" dirty="0"/>
              <a:t>major reintervention of the index limb involving the infrapopliteal arteries. </a:t>
            </a:r>
          </a:p>
          <a:p>
            <a:pPr marL="214313" indent="-214313">
              <a:lnSpc>
                <a:spcPct val="150000"/>
              </a:lnSpc>
              <a:buFont typeface="Arial"/>
              <a:buChar char="•"/>
            </a:pPr>
            <a:endParaRPr lang="en-US" sz="2400" b="1" dirty="0"/>
          </a:p>
          <a:p>
            <a:pPr marL="557213" lvl="1" indent="-214313" algn="just">
              <a:lnSpc>
                <a:spcPct val="150000"/>
              </a:lnSpc>
              <a:buFont typeface="Arial"/>
              <a:buChar char="•"/>
            </a:pPr>
            <a:endParaRPr lang="nl-BE" sz="1600" dirty="0">
              <a:highlight>
                <a:srgbClr val="FFFF00"/>
              </a:highlight>
            </a:endParaRPr>
          </a:p>
          <a:p>
            <a:endParaRPr lang="en-US" sz="2400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FADC80D3-E25A-2C89-67DE-46050D6377B3}"/>
              </a:ext>
            </a:extLst>
          </p:cNvPr>
          <p:cNvSpPr txBox="1">
            <a:spLocks/>
          </p:cNvSpPr>
          <p:nvPr/>
        </p:nvSpPr>
        <p:spPr>
          <a:xfrm>
            <a:off x="4947558" y="1191286"/>
            <a:ext cx="3923524" cy="3534277"/>
          </a:xfrm>
          <a:prstGeom prst="rect">
            <a:avLst/>
          </a:prstGeom>
        </p:spPr>
        <p:txBody>
          <a:bodyPr vert="horz" lIns="68580" tIns="34290" rIns="68580" bIns="34290" rtlCol="0">
            <a:normAutofit fontScale="925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14313" indent="-214313" algn="just">
              <a:lnSpc>
                <a:spcPct val="150000"/>
              </a:lnSpc>
              <a:buFont typeface="Arial"/>
              <a:buChar char="•"/>
            </a:pPr>
            <a:r>
              <a:rPr lang="en-US" sz="1700" b="1" dirty="0"/>
              <a:t>Primary Efficacy Endpoint</a:t>
            </a:r>
          </a:p>
          <a:p>
            <a:pPr lvl="1">
              <a:lnSpc>
                <a:spcPct val="150000"/>
              </a:lnSpc>
            </a:pPr>
            <a:r>
              <a:rPr lang="en-US" sz="1600" b="1" dirty="0">
                <a:solidFill>
                  <a:srgbClr val="FFC000"/>
                </a:solidFill>
              </a:rPr>
              <a:t>Composite of limb salvage and primary patency, evaluated at 1 year </a:t>
            </a:r>
          </a:p>
          <a:p>
            <a:pPr marL="517922" lvl="1" indent="0">
              <a:lnSpc>
                <a:spcPct val="150000"/>
              </a:lnSpc>
              <a:buNone/>
            </a:pPr>
            <a:r>
              <a:rPr lang="en-US" sz="1400" dirty="0"/>
              <a:t>defined as:</a:t>
            </a:r>
          </a:p>
          <a:p>
            <a:pPr lvl="2">
              <a:lnSpc>
                <a:spcPct val="150000"/>
              </a:lnSpc>
            </a:pPr>
            <a:r>
              <a:rPr lang="en-US" sz="1400" dirty="0"/>
              <a:t>freedom from above-the-ankle amputation,</a:t>
            </a:r>
          </a:p>
          <a:p>
            <a:pPr lvl="2">
              <a:lnSpc>
                <a:spcPct val="150000"/>
              </a:lnSpc>
            </a:pPr>
            <a:r>
              <a:rPr lang="en-US" sz="1400" dirty="0"/>
              <a:t>target lesion occlusion,</a:t>
            </a:r>
          </a:p>
          <a:p>
            <a:pPr lvl="2">
              <a:lnSpc>
                <a:spcPct val="150000"/>
              </a:lnSpc>
            </a:pPr>
            <a:r>
              <a:rPr lang="en-US" sz="1400" dirty="0"/>
              <a:t>clinically driven target lesion revascularization (CD-TLR), or </a:t>
            </a:r>
          </a:p>
          <a:p>
            <a:pPr lvl="2">
              <a:lnSpc>
                <a:spcPct val="150000"/>
              </a:lnSpc>
            </a:pPr>
            <a:r>
              <a:rPr lang="en-US" sz="1400" dirty="0"/>
              <a:t>binary restenosis of the target lesion.</a:t>
            </a:r>
          </a:p>
          <a:p>
            <a:pPr marL="557213" lvl="1" indent="-214313" algn="just">
              <a:lnSpc>
                <a:spcPct val="150000"/>
              </a:lnSpc>
              <a:buFont typeface="Arial"/>
              <a:buChar char="•"/>
            </a:pPr>
            <a:endParaRPr lang="nl-BE" sz="1100" dirty="0">
              <a:highlight>
                <a:srgbClr val="FFFF00"/>
              </a:highlight>
            </a:endParaRPr>
          </a:p>
          <a:p>
            <a:endParaRPr lang="en-US" sz="2400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8E03433E-F2AB-25F2-9313-D769038DE51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63677" y="296598"/>
            <a:ext cx="1263400" cy="5684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4835827"/>
      </p:ext>
    </p:extLst>
  </p:cSld>
  <p:clrMapOvr>
    <a:masterClrMapping/>
  </p:clrMapOvr>
  <p:transition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DA5F622-1CBE-3EAA-486F-62EAE690FC8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0" name="Straight Connector 49">
            <a:extLst>
              <a:ext uri="{FF2B5EF4-FFF2-40B4-BE49-F238E27FC236}">
                <a16:creationId xmlns:a16="http://schemas.microsoft.com/office/drawing/2014/main" id="{EA833F38-7A76-752D-CB5E-403A801EFD31}"/>
              </a:ext>
            </a:extLst>
          </p:cNvPr>
          <p:cNvCxnSpPr>
            <a:cxnSpLocks/>
          </p:cNvCxnSpPr>
          <p:nvPr/>
        </p:nvCxnSpPr>
        <p:spPr>
          <a:xfrm>
            <a:off x="6009565" y="3718768"/>
            <a:ext cx="0" cy="505265"/>
          </a:xfrm>
          <a:prstGeom prst="line">
            <a:avLst/>
          </a:prstGeom>
          <a:ln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51" name="Straight Connector 50">
            <a:extLst>
              <a:ext uri="{FF2B5EF4-FFF2-40B4-BE49-F238E27FC236}">
                <a16:creationId xmlns:a16="http://schemas.microsoft.com/office/drawing/2014/main" id="{B5ED48CE-5763-2715-DDB2-B457308E3130}"/>
              </a:ext>
            </a:extLst>
          </p:cNvPr>
          <p:cNvCxnSpPr>
            <a:cxnSpLocks/>
          </p:cNvCxnSpPr>
          <p:nvPr/>
        </p:nvCxnSpPr>
        <p:spPr>
          <a:xfrm>
            <a:off x="6011355" y="2673648"/>
            <a:ext cx="0" cy="505265"/>
          </a:xfrm>
          <a:prstGeom prst="line">
            <a:avLst/>
          </a:prstGeom>
          <a:ln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49" name="Straight Connector 48">
            <a:extLst>
              <a:ext uri="{FF2B5EF4-FFF2-40B4-BE49-F238E27FC236}">
                <a16:creationId xmlns:a16="http://schemas.microsoft.com/office/drawing/2014/main" id="{C26E321F-6906-F3DB-BA14-48AF50A4FED0}"/>
              </a:ext>
            </a:extLst>
          </p:cNvPr>
          <p:cNvCxnSpPr>
            <a:cxnSpLocks/>
          </p:cNvCxnSpPr>
          <p:nvPr/>
        </p:nvCxnSpPr>
        <p:spPr>
          <a:xfrm>
            <a:off x="3174080" y="3737553"/>
            <a:ext cx="0" cy="505265"/>
          </a:xfrm>
          <a:prstGeom prst="line">
            <a:avLst/>
          </a:prstGeom>
          <a:ln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46" name="Straight Connector 45">
            <a:extLst>
              <a:ext uri="{FF2B5EF4-FFF2-40B4-BE49-F238E27FC236}">
                <a16:creationId xmlns:a16="http://schemas.microsoft.com/office/drawing/2014/main" id="{1360F203-F163-CD4A-00D2-2395B78423C8}"/>
              </a:ext>
            </a:extLst>
          </p:cNvPr>
          <p:cNvCxnSpPr>
            <a:cxnSpLocks/>
          </p:cNvCxnSpPr>
          <p:nvPr/>
        </p:nvCxnSpPr>
        <p:spPr>
          <a:xfrm>
            <a:off x="3175870" y="2692433"/>
            <a:ext cx="0" cy="505265"/>
          </a:xfrm>
          <a:prstGeom prst="line">
            <a:avLst/>
          </a:prstGeom>
          <a:ln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2" name="Title 1">
            <a:extLst>
              <a:ext uri="{FF2B5EF4-FFF2-40B4-BE49-F238E27FC236}">
                <a16:creationId xmlns:a16="http://schemas.microsoft.com/office/drawing/2014/main" id="{185F59D6-3F1F-1F40-7DE9-FD7349C8846E}"/>
              </a:ext>
            </a:extLst>
          </p:cNvPr>
          <p:cNvSpPr txBox="1">
            <a:spLocks/>
          </p:cNvSpPr>
          <p:nvPr/>
        </p:nvSpPr>
        <p:spPr>
          <a:xfrm>
            <a:off x="426876" y="285749"/>
            <a:ext cx="7231225" cy="845397"/>
          </a:xfrm>
          <a:prstGeom prst="rect">
            <a:avLst/>
          </a:prstGeom>
        </p:spPr>
        <p:txBody>
          <a:bodyPr vert="horz" lIns="68580" tIns="34290" rIns="68580" bIns="3429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nl-BE" sz="2800" dirty="0">
                <a:solidFill>
                  <a:srgbClr val="FFC000"/>
                </a:solidFill>
              </a:rPr>
              <a:t>MOTIV Bioresorbable Scaffold</a:t>
            </a:r>
            <a:br>
              <a:rPr lang="nl-BE" sz="2100" dirty="0"/>
            </a:br>
            <a:r>
              <a:rPr lang="nl-BE" sz="2400" b="0" dirty="0">
                <a:solidFill>
                  <a:srgbClr val="FFC000"/>
                </a:solidFill>
              </a:rPr>
              <a:t>BTK Trial – Patient Clinical Follow-Up</a:t>
            </a:r>
            <a:r>
              <a:rPr lang="nl-BE" sz="2600" b="0" dirty="0">
                <a:solidFill>
                  <a:srgbClr val="FFC000"/>
                </a:solidFill>
              </a:rPr>
              <a:t> </a:t>
            </a:r>
            <a:r>
              <a:rPr lang="nl-BE" sz="1800" b="0" i="1" dirty="0">
                <a:solidFill>
                  <a:srgbClr val="FFC000"/>
                </a:solidFill>
              </a:rPr>
              <a:t>(ITT Population)</a:t>
            </a:r>
            <a:endParaRPr lang="en-US" sz="1800" b="0" i="1" dirty="0">
              <a:solidFill>
                <a:srgbClr val="FFC000"/>
              </a:solidFill>
            </a:endParaRP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38F1CE9E-F454-6B46-E84E-3E68D140342F}"/>
              </a:ext>
            </a:extLst>
          </p:cNvPr>
          <p:cNvSpPr/>
          <p:nvPr/>
        </p:nvSpPr>
        <p:spPr>
          <a:xfrm>
            <a:off x="4063202" y="1177413"/>
            <a:ext cx="915835" cy="581555"/>
          </a:xfrm>
          <a:prstGeom prst="roundRect">
            <a:avLst>
              <a:gd name="adj" fmla="val 10000"/>
            </a:avLst>
          </a:prstGeom>
          <a:solidFill>
            <a:srgbClr val="156082">
              <a:hueOff val="0"/>
              <a:satOff val="0"/>
              <a:lumOff val="0"/>
              <a:alphaOff val="0"/>
            </a:srgbClr>
          </a:solidFill>
          <a:ln w="19050" cap="flat" cmpd="sng" algn="ctr">
            <a:noFill/>
            <a:prstDash val="solid"/>
            <a:miter lim="800000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E51ADE68-BB18-EF4C-137E-FDFD77B983E1}"/>
              </a:ext>
            </a:extLst>
          </p:cNvPr>
          <p:cNvSpPr/>
          <p:nvPr/>
        </p:nvSpPr>
        <p:spPr>
          <a:xfrm>
            <a:off x="4121059" y="1212682"/>
            <a:ext cx="915835" cy="581555"/>
          </a:xfrm>
          <a:custGeom>
            <a:avLst/>
            <a:gdLst>
              <a:gd name="csX0" fmla="*/ 0 w 915835"/>
              <a:gd name="csY0" fmla="*/ 58156 h 581555"/>
              <a:gd name="csX1" fmla="*/ 58156 w 915835"/>
              <a:gd name="csY1" fmla="*/ 0 h 581555"/>
              <a:gd name="csX2" fmla="*/ 857680 w 915835"/>
              <a:gd name="csY2" fmla="*/ 0 h 581555"/>
              <a:gd name="csX3" fmla="*/ 915836 w 915835"/>
              <a:gd name="csY3" fmla="*/ 58156 h 581555"/>
              <a:gd name="csX4" fmla="*/ 915835 w 915835"/>
              <a:gd name="csY4" fmla="*/ 523400 h 581555"/>
              <a:gd name="csX5" fmla="*/ 857679 w 915835"/>
              <a:gd name="csY5" fmla="*/ 581556 h 581555"/>
              <a:gd name="csX6" fmla="*/ 58156 w 915835"/>
              <a:gd name="csY6" fmla="*/ 581555 h 581555"/>
              <a:gd name="csX7" fmla="*/ 0 w 915835"/>
              <a:gd name="csY7" fmla="*/ 523399 h 581555"/>
              <a:gd name="csX8" fmla="*/ 0 w 915835"/>
              <a:gd name="csY8" fmla="*/ 58156 h 581555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</a:cxnLst>
            <a:rect l="l" t="t" r="r" b="b"/>
            <a:pathLst>
              <a:path w="915835" h="581555">
                <a:moveTo>
                  <a:pt x="0" y="58156"/>
                </a:moveTo>
                <a:cubicBezTo>
                  <a:pt x="0" y="26037"/>
                  <a:pt x="26037" y="0"/>
                  <a:pt x="58156" y="0"/>
                </a:cubicBezTo>
                <a:lnTo>
                  <a:pt x="857680" y="0"/>
                </a:lnTo>
                <a:cubicBezTo>
                  <a:pt x="889799" y="0"/>
                  <a:pt x="915836" y="26037"/>
                  <a:pt x="915836" y="58156"/>
                </a:cubicBezTo>
                <a:cubicBezTo>
                  <a:pt x="915836" y="213237"/>
                  <a:pt x="915835" y="368319"/>
                  <a:pt x="915835" y="523400"/>
                </a:cubicBezTo>
                <a:cubicBezTo>
                  <a:pt x="915835" y="555519"/>
                  <a:pt x="889798" y="581556"/>
                  <a:pt x="857679" y="581556"/>
                </a:cubicBezTo>
                <a:lnTo>
                  <a:pt x="58156" y="581555"/>
                </a:lnTo>
                <a:cubicBezTo>
                  <a:pt x="26037" y="581555"/>
                  <a:pt x="0" y="555518"/>
                  <a:pt x="0" y="523399"/>
                </a:cubicBezTo>
                <a:lnTo>
                  <a:pt x="0" y="58156"/>
                </a:lnTo>
                <a:close/>
              </a:path>
            </a:pathLst>
          </a:custGeom>
          <a:solidFill>
            <a:sysClr val="window" lastClr="FFFFFF">
              <a:alpha val="90000"/>
              <a:hueOff val="0"/>
              <a:satOff val="0"/>
              <a:lumOff val="0"/>
              <a:alphaOff val="0"/>
            </a:sysClr>
          </a:solidFill>
          <a:ln w="19050" cap="flat" cmpd="sng" algn="ctr">
            <a:solidFill>
              <a:srgbClr val="156082">
                <a:hueOff val="0"/>
                <a:satOff val="0"/>
                <a:lumOff val="0"/>
                <a:alphaOff val="0"/>
              </a:srgbClr>
            </a:solidFill>
            <a:prstDash val="solid"/>
            <a:miter lim="800000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51323" tIns="51323" rIns="51323" bIns="51323" numCol="1" spcCol="1270" anchor="ctr" anchorCtr="0">
            <a:noAutofit/>
          </a:bodyPr>
          <a:lstStyle/>
          <a:p>
            <a:pPr marL="0" lvl="0" indent="0"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900" kern="1200" dirty="0">
                <a:solidFill>
                  <a:sysClr val="windowText" lastClr="000000">
                    <a:hueOff val="0"/>
                    <a:satOff val="0"/>
                    <a:lumOff val="0"/>
                    <a:alphaOff val="0"/>
                  </a:sysClr>
                </a:solidFill>
                <a:latin typeface="Aptos" panose="02110004020202020204"/>
                <a:ea typeface="+mn-ea"/>
                <a:cs typeface="+mn-cs"/>
              </a:rPr>
              <a:t>Randomized Subjects </a:t>
            </a:r>
          </a:p>
          <a:p>
            <a:pPr marL="0" lvl="0" indent="0"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900" kern="1200" dirty="0">
                <a:solidFill>
                  <a:sysClr val="windowText" lastClr="000000">
                    <a:hueOff val="0"/>
                    <a:satOff val="0"/>
                    <a:lumOff val="0"/>
                    <a:alphaOff val="0"/>
                  </a:sysClr>
                </a:solidFill>
                <a:latin typeface="Aptos" panose="02110004020202020204"/>
                <a:ea typeface="+mn-ea"/>
                <a:cs typeface="+mn-cs"/>
              </a:rPr>
              <a:t>N=292</a:t>
            </a:r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0136BA2F-D08B-FA09-AF35-8A39CD5B3C58}"/>
              </a:ext>
            </a:extLst>
          </p:cNvPr>
          <p:cNvSpPr/>
          <p:nvPr/>
        </p:nvSpPr>
        <p:spPr>
          <a:xfrm>
            <a:off x="2688295" y="2072738"/>
            <a:ext cx="915835" cy="581555"/>
          </a:xfrm>
          <a:prstGeom prst="roundRect">
            <a:avLst>
              <a:gd name="adj" fmla="val 10000"/>
            </a:avLst>
          </a:prstGeom>
          <a:solidFill>
            <a:srgbClr val="156082">
              <a:hueOff val="0"/>
              <a:satOff val="0"/>
              <a:lumOff val="0"/>
              <a:alphaOff val="0"/>
            </a:srgbClr>
          </a:solidFill>
          <a:ln w="19050" cap="flat" cmpd="sng" algn="ctr">
            <a:noFill/>
            <a:prstDash val="solid"/>
            <a:miter lim="800000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C5F91571-874F-A230-04E5-93AD4DDABE82}"/>
              </a:ext>
            </a:extLst>
          </p:cNvPr>
          <p:cNvSpPr/>
          <p:nvPr/>
        </p:nvSpPr>
        <p:spPr>
          <a:xfrm>
            <a:off x="2721614" y="2110878"/>
            <a:ext cx="915835" cy="581555"/>
          </a:xfrm>
          <a:custGeom>
            <a:avLst/>
            <a:gdLst>
              <a:gd name="csX0" fmla="*/ 0 w 915835"/>
              <a:gd name="csY0" fmla="*/ 58156 h 581555"/>
              <a:gd name="csX1" fmla="*/ 58156 w 915835"/>
              <a:gd name="csY1" fmla="*/ 0 h 581555"/>
              <a:gd name="csX2" fmla="*/ 857680 w 915835"/>
              <a:gd name="csY2" fmla="*/ 0 h 581555"/>
              <a:gd name="csX3" fmla="*/ 915836 w 915835"/>
              <a:gd name="csY3" fmla="*/ 58156 h 581555"/>
              <a:gd name="csX4" fmla="*/ 915835 w 915835"/>
              <a:gd name="csY4" fmla="*/ 523400 h 581555"/>
              <a:gd name="csX5" fmla="*/ 857679 w 915835"/>
              <a:gd name="csY5" fmla="*/ 581556 h 581555"/>
              <a:gd name="csX6" fmla="*/ 58156 w 915835"/>
              <a:gd name="csY6" fmla="*/ 581555 h 581555"/>
              <a:gd name="csX7" fmla="*/ 0 w 915835"/>
              <a:gd name="csY7" fmla="*/ 523399 h 581555"/>
              <a:gd name="csX8" fmla="*/ 0 w 915835"/>
              <a:gd name="csY8" fmla="*/ 58156 h 581555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</a:cxnLst>
            <a:rect l="l" t="t" r="r" b="b"/>
            <a:pathLst>
              <a:path w="915835" h="581555">
                <a:moveTo>
                  <a:pt x="0" y="58156"/>
                </a:moveTo>
                <a:cubicBezTo>
                  <a:pt x="0" y="26037"/>
                  <a:pt x="26037" y="0"/>
                  <a:pt x="58156" y="0"/>
                </a:cubicBezTo>
                <a:lnTo>
                  <a:pt x="857680" y="0"/>
                </a:lnTo>
                <a:cubicBezTo>
                  <a:pt x="889799" y="0"/>
                  <a:pt x="915836" y="26037"/>
                  <a:pt x="915836" y="58156"/>
                </a:cubicBezTo>
                <a:cubicBezTo>
                  <a:pt x="915836" y="213237"/>
                  <a:pt x="915835" y="368319"/>
                  <a:pt x="915835" y="523400"/>
                </a:cubicBezTo>
                <a:cubicBezTo>
                  <a:pt x="915835" y="555519"/>
                  <a:pt x="889798" y="581556"/>
                  <a:pt x="857679" y="581556"/>
                </a:cubicBezTo>
                <a:lnTo>
                  <a:pt x="58156" y="581555"/>
                </a:lnTo>
                <a:cubicBezTo>
                  <a:pt x="26037" y="581555"/>
                  <a:pt x="0" y="555518"/>
                  <a:pt x="0" y="523399"/>
                </a:cubicBezTo>
                <a:lnTo>
                  <a:pt x="0" y="58156"/>
                </a:lnTo>
                <a:close/>
              </a:path>
            </a:pathLst>
          </a:custGeom>
          <a:solidFill>
            <a:sysClr val="window" lastClr="FFFFFF">
              <a:alpha val="90000"/>
              <a:hueOff val="0"/>
              <a:satOff val="0"/>
              <a:lumOff val="0"/>
              <a:alphaOff val="0"/>
            </a:sysClr>
          </a:solidFill>
          <a:ln w="19050" cap="flat" cmpd="sng" algn="ctr">
            <a:solidFill>
              <a:srgbClr val="156082">
                <a:hueOff val="0"/>
                <a:satOff val="0"/>
                <a:lumOff val="0"/>
                <a:alphaOff val="0"/>
              </a:srgbClr>
            </a:solidFill>
            <a:prstDash val="solid"/>
            <a:miter lim="800000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51323" tIns="51323" rIns="51323" bIns="51323" numCol="1" spcCol="1270" anchor="ctr" anchorCtr="0">
            <a:noAutofit/>
          </a:bodyPr>
          <a:lstStyle/>
          <a:p>
            <a:pPr marL="0" lvl="0" indent="0"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900" kern="1200" dirty="0">
                <a:solidFill>
                  <a:sysClr val="windowText" lastClr="000000">
                    <a:hueOff val="0"/>
                    <a:satOff val="0"/>
                    <a:lumOff val="0"/>
                    <a:alphaOff val="0"/>
                  </a:sysClr>
                </a:solidFill>
                <a:latin typeface="Aptos" panose="02110004020202020204"/>
                <a:ea typeface="+mn-ea"/>
                <a:cs typeface="+mn-cs"/>
              </a:rPr>
              <a:t>MOTIV BTK Subjects</a:t>
            </a:r>
          </a:p>
          <a:p>
            <a:pPr marL="0" lvl="0" indent="0"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900" kern="1200" dirty="0">
                <a:solidFill>
                  <a:sysClr val="windowText" lastClr="000000">
                    <a:hueOff val="0"/>
                    <a:satOff val="0"/>
                    <a:lumOff val="0"/>
                    <a:alphaOff val="0"/>
                  </a:sysClr>
                </a:solidFill>
                <a:latin typeface="Aptos" panose="02110004020202020204"/>
                <a:ea typeface="+mn-ea"/>
                <a:cs typeface="+mn-cs"/>
              </a:rPr>
              <a:t> N=140</a:t>
            </a:r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D1E90B57-49B8-75BC-6EE9-5C2AD86BEA73}"/>
              </a:ext>
            </a:extLst>
          </p:cNvPr>
          <p:cNvSpPr/>
          <p:nvPr/>
        </p:nvSpPr>
        <p:spPr>
          <a:xfrm>
            <a:off x="2677549" y="3122833"/>
            <a:ext cx="915835" cy="581555"/>
          </a:xfrm>
          <a:prstGeom prst="roundRect">
            <a:avLst>
              <a:gd name="adj" fmla="val 10000"/>
            </a:avLst>
          </a:prstGeom>
          <a:solidFill>
            <a:srgbClr val="156082">
              <a:hueOff val="0"/>
              <a:satOff val="0"/>
              <a:lumOff val="0"/>
              <a:alphaOff val="0"/>
            </a:srgbClr>
          </a:solidFill>
          <a:ln w="19050" cap="flat" cmpd="sng" algn="ctr">
            <a:noFill/>
            <a:prstDash val="solid"/>
            <a:miter lim="800000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0A6BDF61-B608-9178-DBFB-E34FF16DAA55}"/>
              </a:ext>
            </a:extLst>
          </p:cNvPr>
          <p:cNvSpPr/>
          <p:nvPr/>
        </p:nvSpPr>
        <p:spPr>
          <a:xfrm>
            <a:off x="2716163" y="3160037"/>
            <a:ext cx="915835" cy="581555"/>
          </a:xfrm>
          <a:custGeom>
            <a:avLst/>
            <a:gdLst>
              <a:gd name="csX0" fmla="*/ 0 w 915835"/>
              <a:gd name="csY0" fmla="*/ 58156 h 581555"/>
              <a:gd name="csX1" fmla="*/ 58156 w 915835"/>
              <a:gd name="csY1" fmla="*/ 0 h 581555"/>
              <a:gd name="csX2" fmla="*/ 857680 w 915835"/>
              <a:gd name="csY2" fmla="*/ 0 h 581555"/>
              <a:gd name="csX3" fmla="*/ 915836 w 915835"/>
              <a:gd name="csY3" fmla="*/ 58156 h 581555"/>
              <a:gd name="csX4" fmla="*/ 915835 w 915835"/>
              <a:gd name="csY4" fmla="*/ 523400 h 581555"/>
              <a:gd name="csX5" fmla="*/ 857679 w 915835"/>
              <a:gd name="csY5" fmla="*/ 581556 h 581555"/>
              <a:gd name="csX6" fmla="*/ 58156 w 915835"/>
              <a:gd name="csY6" fmla="*/ 581555 h 581555"/>
              <a:gd name="csX7" fmla="*/ 0 w 915835"/>
              <a:gd name="csY7" fmla="*/ 523399 h 581555"/>
              <a:gd name="csX8" fmla="*/ 0 w 915835"/>
              <a:gd name="csY8" fmla="*/ 58156 h 581555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</a:cxnLst>
            <a:rect l="l" t="t" r="r" b="b"/>
            <a:pathLst>
              <a:path w="915835" h="581555">
                <a:moveTo>
                  <a:pt x="0" y="58156"/>
                </a:moveTo>
                <a:cubicBezTo>
                  <a:pt x="0" y="26037"/>
                  <a:pt x="26037" y="0"/>
                  <a:pt x="58156" y="0"/>
                </a:cubicBezTo>
                <a:lnTo>
                  <a:pt x="857680" y="0"/>
                </a:lnTo>
                <a:cubicBezTo>
                  <a:pt x="889799" y="0"/>
                  <a:pt x="915836" y="26037"/>
                  <a:pt x="915836" y="58156"/>
                </a:cubicBezTo>
                <a:cubicBezTo>
                  <a:pt x="915836" y="213237"/>
                  <a:pt x="915835" y="368319"/>
                  <a:pt x="915835" y="523400"/>
                </a:cubicBezTo>
                <a:cubicBezTo>
                  <a:pt x="915835" y="555519"/>
                  <a:pt x="889798" y="581556"/>
                  <a:pt x="857679" y="581556"/>
                </a:cubicBezTo>
                <a:lnTo>
                  <a:pt x="58156" y="581555"/>
                </a:lnTo>
                <a:cubicBezTo>
                  <a:pt x="26037" y="581555"/>
                  <a:pt x="0" y="555518"/>
                  <a:pt x="0" y="523399"/>
                </a:cubicBezTo>
                <a:lnTo>
                  <a:pt x="0" y="58156"/>
                </a:lnTo>
                <a:close/>
              </a:path>
            </a:pathLst>
          </a:custGeom>
          <a:solidFill>
            <a:sysClr val="window" lastClr="FFFFFF">
              <a:alpha val="90000"/>
              <a:hueOff val="0"/>
              <a:satOff val="0"/>
              <a:lumOff val="0"/>
              <a:alphaOff val="0"/>
            </a:sysClr>
          </a:solidFill>
          <a:ln w="19050" cap="flat" cmpd="sng" algn="ctr">
            <a:solidFill>
              <a:srgbClr val="156082">
                <a:hueOff val="0"/>
                <a:satOff val="0"/>
                <a:lumOff val="0"/>
                <a:alphaOff val="0"/>
              </a:srgbClr>
            </a:solidFill>
            <a:prstDash val="solid"/>
            <a:miter lim="800000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51323" tIns="51323" rIns="51323" bIns="51323" numCol="1" spcCol="1270" anchor="ctr" anchorCtr="0">
            <a:noAutofit/>
          </a:bodyPr>
          <a:lstStyle/>
          <a:p>
            <a:pPr marL="0" lvl="0" indent="0"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900" kern="1200" dirty="0">
                <a:solidFill>
                  <a:sysClr val="windowText" lastClr="000000">
                    <a:hueOff val="0"/>
                    <a:satOff val="0"/>
                    <a:lumOff val="0"/>
                    <a:alphaOff val="0"/>
                  </a:sysClr>
                </a:solidFill>
                <a:latin typeface="Aptos" panose="02110004020202020204"/>
                <a:ea typeface="+mn-ea"/>
                <a:cs typeface="+mn-cs"/>
              </a:rPr>
              <a:t>MOTIV BTK Subjects</a:t>
            </a:r>
          </a:p>
          <a:p>
            <a:pPr marL="0" lvl="0" indent="0"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900" kern="1200" dirty="0">
                <a:solidFill>
                  <a:sysClr val="windowText" lastClr="000000">
                    <a:hueOff val="0"/>
                    <a:satOff val="0"/>
                    <a:lumOff val="0"/>
                    <a:alphaOff val="0"/>
                  </a:sysClr>
                </a:solidFill>
                <a:latin typeface="Aptos" panose="02110004020202020204"/>
                <a:ea typeface="+mn-ea"/>
                <a:cs typeface="+mn-cs"/>
              </a:rPr>
              <a:t>N=132</a:t>
            </a:r>
          </a:p>
        </p:txBody>
      </p:sp>
      <p:sp>
        <p:nvSpPr>
          <p:cNvPr id="17" name="Rectangle: Rounded Corners 16">
            <a:extLst>
              <a:ext uri="{FF2B5EF4-FFF2-40B4-BE49-F238E27FC236}">
                <a16:creationId xmlns:a16="http://schemas.microsoft.com/office/drawing/2014/main" id="{D9AD94A3-15CA-064C-23C6-6FCFC30B186F}"/>
              </a:ext>
            </a:extLst>
          </p:cNvPr>
          <p:cNvSpPr/>
          <p:nvPr/>
        </p:nvSpPr>
        <p:spPr>
          <a:xfrm>
            <a:off x="2677549" y="4176367"/>
            <a:ext cx="915835" cy="581555"/>
          </a:xfrm>
          <a:prstGeom prst="roundRect">
            <a:avLst>
              <a:gd name="adj" fmla="val 10000"/>
            </a:avLst>
          </a:prstGeom>
          <a:solidFill>
            <a:srgbClr val="156082">
              <a:hueOff val="0"/>
              <a:satOff val="0"/>
              <a:lumOff val="0"/>
              <a:alphaOff val="0"/>
            </a:srgbClr>
          </a:solidFill>
          <a:ln w="19050" cap="flat" cmpd="sng" algn="ctr">
            <a:noFill/>
            <a:prstDash val="solid"/>
            <a:miter lim="800000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10EA02FE-C214-76F5-F67F-422F0238033E}"/>
              </a:ext>
            </a:extLst>
          </p:cNvPr>
          <p:cNvSpPr/>
          <p:nvPr/>
        </p:nvSpPr>
        <p:spPr>
          <a:xfrm>
            <a:off x="2721614" y="4219372"/>
            <a:ext cx="915835" cy="581555"/>
          </a:xfrm>
          <a:custGeom>
            <a:avLst/>
            <a:gdLst>
              <a:gd name="csX0" fmla="*/ 0 w 915835"/>
              <a:gd name="csY0" fmla="*/ 58156 h 581555"/>
              <a:gd name="csX1" fmla="*/ 58156 w 915835"/>
              <a:gd name="csY1" fmla="*/ 0 h 581555"/>
              <a:gd name="csX2" fmla="*/ 857680 w 915835"/>
              <a:gd name="csY2" fmla="*/ 0 h 581555"/>
              <a:gd name="csX3" fmla="*/ 915836 w 915835"/>
              <a:gd name="csY3" fmla="*/ 58156 h 581555"/>
              <a:gd name="csX4" fmla="*/ 915835 w 915835"/>
              <a:gd name="csY4" fmla="*/ 523400 h 581555"/>
              <a:gd name="csX5" fmla="*/ 857679 w 915835"/>
              <a:gd name="csY5" fmla="*/ 581556 h 581555"/>
              <a:gd name="csX6" fmla="*/ 58156 w 915835"/>
              <a:gd name="csY6" fmla="*/ 581555 h 581555"/>
              <a:gd name="csX7" fmla="*/ 0 w 915835"/>
              <a:gd name="csY7" fmla="*/ 523399 h 581555"/>
              <a:gd name="csX8" fmla="*/ 0 w 915835"/>
              <a:gd name="csY8" fmla="*/ 58156 h 581555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</a:cxnLst>
            <a:rect l="l" t="t" r="r" b="b"/>
            <a:pathLst>
              <a:path w="915835" h="581555">
                <a:moveTo>
                  <a:pt x="0" y="58156"/>
                </a:moveTo>
                <a:cubicBezTo>
                  <a:pt x="0" y="26037"/>
                  <a:pt x="26037" y="0"/>
                  <a:pt x="58156" y="0"/>
                </a:cubicBezTo>
                <a:lnTo>
                  <a:pt x="857680" y="0"/>
                </a:lnTo>
                <a:cubicBezTo>
                  <a:pt x="889799" y="0"/>
                  <a:pt x="915836" y="26037"/>
                  <a:pt x="915836" y="58156"/>
                </a:cubicBezTo>
                <a:cubicBezTo>
                  <a:pt x="915836" y="213237"/>
                  <a:pt x="915835" y="368319"/>
                  <a:pt x="915835" y="523400"/>
                </a:cubicBezTo>
                <a:cubicBezTo>
                  <a:pt x="915835" y="555519"/>
                  <a:pt x="889798" y="581556"/>
                  <a:pt x="857679" y="581556"/>
                </a:cubicBezTo>
                <a:lnTo>
                  <a:pt x="58156" y="581555"/>
                </a:lnTo>
                <a:cubicBezTo>
                  <a:pt x="26037" y="581555"/>
                  <a:pt x="0" y="555518"/>
                  <a:pt x="0" y="523399"/>
                </a:cubicBezTo>
                <a:lnTo>
                  <a:pt x="0" y="58156"/>
                </a:lnTo>
                <a:close/>
              </a:path>
            </a:pathLst>
          </a:custGeom>
          <a:solidFill>
            <a:sysClr val="window" lastClr="FFFFFF">
              <a:alpha val="90000"/>
              <a:hueOff val="0"/>
              <a:satOff val="0"/>
              <a:lumOff val="0"/>
              <a:alphaOff val="0"/>
            </a:sysClr>
          </a:solidFill>
          <a:ln w="19050" cap="flat" cmpd="sng" algn="ctr">
            <a:solidFill>
              <a:srgbClr val="156082">
                <a:hueOff val="0"/>
                <a:satOff val="0"/>
                <a:lumOff val="0"/>
                <a:alphaOff val="0"/>
              </a:srgbClr>
            </a:solidFill>
            <a:prstDash val="solid"/>
            <a:miter lim="800000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51323" tIns="51323" rIns="51323" bIns="51323" numCol="1" spcCol="1270" anchor="ctr" anchorCtr="0">
            <a:noAutofit/>
          </a:bodyPr>
          <a:lstStyle/>
          <a:p>
            <a:pPr marL="0" lvl="0" indent="0"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900" kern="1200" dirty="0">
                <a:solidFill>
                  <a:sysClr val="windowText" lastClr="000000">
                    <a:hueOff val="0"/>
                    <a:satOff val="0"/>
                    <a:lumOff val="0"/>
                    <a:alphaOff val="0"/>
                  </a:sysClr>
                </a:solidFill>
                <a:latin typeface="Aptos" panose="02110004020202020204"/>
                <a:ea typeface="+mn-ea"/>
                <a:cs typeface="+mn-cs"/>
              </a:rPr>
              <a:t>MOTIV BTK Subjects</a:t>
            </a:r>
          </a:p>
          <a:p>
            <a:pPr marL="0" lvl="0" indent="0"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900" kern="1200" dirty="0">
                <a:solidFill>
                  <a:sysClr val="windowText" lastClr="000000">
                    <a:hueOff val="0"/>
                    <a:satOff val="0"/>
                    <a:lumOff val="0"/>
                    <a:alphaOff val="0"/>
                  </a:sysClr>
                </a:solidFill>
                <a:latin typeface="Aptos" panose="02110004020202020204"/>
                <a:ea typeface="+mn-ea"/>
                <a:cs typeface="+mn-cs"/>
              </a:rPr>
              <a:t>N=128</a:t>
            </a:r>
          </a:p>
        </p:txBody>
      </p:sp>
      <p:sp>
        <p:nvSpPr>
          <p:cNvPr id="19" name="Rectangle: Rounded Corners 18">
            <a:extLst>
              <a:ext uri="{FF2B5EF4-FFF2-40B4-BE49-F238E27FC236}">
                <a16:creationId xmlns:a16="http://schemas.microsoft.com/office/drawing/2014/main" id="{6EAFFA61-FED9-EF62-5F18-4ACD254A7401}"/>
              </a:ext>
            </a:extLst>
          </p:cNvPr>
          <p:cNvSpPr/>
          <p:nvPr/>
        </p:nvSpPr>
        <p:spPr>
          <a:xfrm>
            <a:off x="5539872" y="2066213"/>
            <a:ext cx="915835" cy="581555"/>
          </a:xfrm>
          <a:prstGeom prst="roundRect">
            <a:avLst>
              <a:gd name="adj" fmla="val 14914"/>
            </a:avLst>
          </a:prstGeom>
          <a:solidFill>
            <a:srgbClr val="156082">
              <a:hueOff val="0"/>
              <a:satOff val="0"/>
              <a:lumOff val="0"/>
              <a:alphaOff val="0"/>
            </a:srgbClr>
          </a:solidFill>
          <a:ln w="19050" cap="flat" cmpd="sng" algn="ctr">
            <a:noFill/>
            <a:prstDash val="solid"/>
            <a:miter lim="800000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4761E209-3429-6290-115B-3DA10F05D228}"/>
              </a:ext>
            </a:extLst>
          </p:cNvPr>
          <p:cNvSpPr/>
          <p:nvPr/>
        </p:nvSpPr>
        <p:spPr>
          <a:xfrm>
            <a:off x="5573191" y="2097604"/>
            <a:ext cx="915835" cy="581555"/>
          </a:xfrm>
          <a:custGeom>
            <a:avLst/>
            <a:gdLst>
              <a:gd name="csX0" fmla="*/ 0 w 915835"/>
              <a:gd name="csY0" fmla="*/ 58156 h 581555"/>
              <a:gd name="csX1" fmla="*/ 58156 w 915835"/>
              <a:gd name="csY1" fmla="*/ 0 h 581555"/>
              <a:gd name="csX2" fmla="*/ 857680 w 915835"/>
              <a:gd name="csY2" fmla="*/ 0 h 581555"/>
              <a:gd name="csX3" fmla="*/ 915836 w 915835"/>
              <a:gd name="csY3" fmla="*/ 58156 h 581555"/>
              <a:gd name="csX4" fmla="*/ 915835 w 915835"/>
              <a:gd name="csY4" fmla="*/ 523400 h 581555"/>
              <a:gd name="csX5" fmla="*/ 857679 w 915835"/>
              <a:gd name="csY5" fmla="*/ 581556 h 581555"/>
              <a:gd name="csX6" fmla="*/ 58156 w 915835"/>
              <a:gd name="csY6" fmla="*/ 581555 h 581555"/>
              <a:gd name="csX7" fmla="*/ 0 w 915835"/>
              <a:gd name="csY7" fmla="*/ 523399 h 581555"/>
              <a:gd name="csX8" fmla="*/ 0 w 915835"/>
              <a:gd name="csY8" fmla="*/ 58156 h 581555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</a:cxnLst>
            <a:rect l="l" t="t" r="r" b="b"/>
            <a:pathLst>
              <a:path w="915835" h="581555">
                <a:moveTo>
                  <a:pt x="0" y="58156"/>
                </a:moveTo>
                <a:cubicBezTo>
                  <a:pt x="0" y="26037"/>
                  <a:pt x="26037" y="0"/>
                  <a:pt x="58156" y="0"/>
                </a:cubicBezTo>
                <a:lnTo>
                  <a:pt x="857680" y="0"/>
                </a:lnTo>
                <a:cubicBezTo>
                  <a:pt x="889799" y="0"/>
                  <a:pt x="915836" y="26037"/>
                  <a:pt x="915836" y="58156"/>
                </a:cubicBezTo>
                <a:cubicBezTo>
                  <a:pt x="915836" y="213237"/>
                  <a:pt x="915835" y="368319"/>
                  <a:pt x="915835" y="523400"/>
                </a:cubicBezTo>
                <a:cubicBezTo>
                  <a:pt x="915835" y="555519"/>
                  <a:pt x="889798" y="581556"/>
                  <a:pt x="857679" y="581556"/>
                </a:cubicBezTo>
                <a:lnTo>
                  <a:pt x="58156" y="581555"/>
                </a:lnTo>
                <a:cubicBezTo>
                  <a:pt x="26037" y="581555"/>
                  <a:pt x="0" y="555518"/>
                  <a:pt x="0" y="523399"/>
                </a:cubicBezTo>
                <a:lnTo>
                  <a:pt x="0" y="58156"/>
                </a:lnTo>
                <a:close/>
              </a:path>
            </a:pathLst>
          </a:custGeom>
          <a:solidFill>
            <a:sysClr val="window" lastClr="FFFFFF">
              <a:alpha val="90000"/>
              <a:hueOff val="0"/>
              <a:satOff val="0"/>
              <a:lumOff val="0"/>
              <a:alphaOff val="0"/>
            </a:sysClr>
          </a:solidFill>
          <a:ln w="19050" cap="flat" cmpd="sng" algn="ctr">
            <a:solidFill>
              <a:srgbClr val="156082">
                <a:hueOff val="0"/>
                <a:satOff val="0"/>
                <a:lumOff val="0"/>
                <a:alphaOff val="0"/>
              </a:srgbClr>
            </a:solidFill>
            <a:prstDash val="solid"/>
            <a:miter lim="800000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51323" tIns="51323" rIns="51323" bIns="51323" numCol="1" spcCol="1270" anchor="ctr" anchorCtr="0">
            <a:noAutofit/>
          </a:bodyPr>
          <a:lstStyle/>
          <a:p>
            <a:pPr marL="0" lvl="0" indent="0"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900" kern="1200" dirty="0">
                <a:solidFill>
                  <a:sysClr val="windowText" lastClr="000000">
                    <a:hueOff val="0"/>
                    <a:satOff val="0"/>
                    <a:lumOff val="0"/>
                    <a:alphaOff val="0"/>
                  </a:sysClr>
                </a:solidFill>
                <a:latin typeface="Aptos" panose="02110004020202020204"/>
                <a:ea typeface="+mn-ea"/>
                <a:cs typeface="+mn-cs"/>
              </a:rPr>
              <a:t>PTA Subjects</a:t>
            </a:r>
          </a:p>
          <a:p>
            <a:pPr marL="0" lvl="0" indent="0"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900" kern="1200" dirty="0">
                <a:solidFill>
                  <a:sysClr val="windowText" lastClr="000000">
                    <a:hueOff val="0"/>
                    <a:satOff val="0"/>
                    <a:lumOff val="0"/>
                    <a:alphaOff val="0"/>
                  </a:sysClr>
                </a:solidFill>
                <a:latin typeface="Aptos" panose="02110004020202020204"/>
                <a:ea typeface="+mn-ea"/>
                <a:cs typeface="+mn-cs"/>
              </a:rPr>
              <a:t>N=152</a:t>
            </a:r>
          </a:p>
        </p:txBody>
      </p:sp>
      <p:sp>
        <p:nvSpPr>
          <p:cNvPr id="21" name="Rectangle: Rounded Corners 20">
            <a:extLst>
              <a:ext uri="{FF2B5EF4-FFF2-40B4-BE49-F238E27FC236}">
                <a16:creationId xmlns:a16="http://schemas.microsoft.com/office/drawing/2014/main" id="{2D65B460-3DDF-ADE4-82BF-724CC6E4339D}"/>
              </a:ext>
            </a:extLst>
          </p:cNvPr>
          <p:cNvSpPr/>
          <p:nvPr/>
        </p:nvSpPr>
        <p:spPr>
          <a:xfrm>
            <a:off x="5539868" y="3122832"/>
            <a:ext cx="915835" cy="581555"/>
          </a:xfrm>
          <a:prstGeom prst="roundRect">
            <a:avLst>
              <a:gd name="adj" fmla="val 10000"/>
            </a:avLst>
          </a:prstGeom>
          <a:solidFill>
            <a:srgbClr val="156082">
              <a:hueOff val="0"/>
              <a:satOff val="0"/>
              <a:lumOff val="0"/>
              <a:alphaOff val="0"/>
            </a:srgbClr>
          </a:solidFill>
          <a:ln w="19050" cap="flat" cmpd="sng" algn="ctr">
            <a:noFill/>
            <a:prstDash val="solid"/>
            <a:miter lim="800000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2" name="Freeform: Shape 21">
            <a:extLst>
              <a:ext uri="{FF2B5EF4-FFF2-40B4-BE49-F238E27FC236}">
                <a16:creationId xmlns:a16="http://schemas.microsoft.com/office/drawing/2014/main" id="{91728AD2-C7AB-C08E-6331-988A418FE672}"/>
              </a:ext>
            </a:extLst>
          </p:cNvPr>
          <p:cNvSpPr/>
          <p:nvPr/>
        </p:nvSpPr>
        <p:spPr>
          <a:xfrm>
            <a:off x="5573191" y="3160037"/>
            <a:ext cx="915835" cy="581555"/>
          </a:xfrm>
          <a:custGeom>
            <a:avLst/>
            <a:gdLst>
              <a:gd name="csX0" fmla="*/ 0 w 915835"/>
              <a:gd name="csY0" fmla="*/ 58156 h 581555"/>
              <a:gd name="csX1" fmla="*/ 58156 w 915835"/>
              <a:gd name="csY1" fmla="*/ 0 h 581555"/>
              <a:gd name="csX2" fmla="*/ 857680 w 915835"/>
              <a:gd name="csY2" fmla="*/ 0 h 581555"/>
              <a:gd name="csX3" fmla="*/ 915836 w 915835"/>
              <a:gd name="csY3" fmla="*/ 58156 h 581555"/>
              <a:gd name="csX4" fmla="*/ 915835 w 915835"/>
              <a:gd name="csY4" fmla="*/ 523400 h 581555"/>
              <a:gd name="csX5" fmla="*/ 857679 w 915835"/>
              <a:gd name="csY5" fmla="*/ 581556 h 581555"/>
              <a:gd name="csX6" fmla="*/ 58156 w 915835"/>
              <a:gd name="csY6" fmla="*/ 581555 h 581555"/>
              <a:gd name="csX7" fmla="*/ 0 w 915835"/>
              <a:gd name="csY7" fmla="*/ 523399 h 581555"/>
              <a:gd name="csX8" fmla="*/ 0 w 915835"/>
              <a:gd name="csY8" fmla="*/ 58156 h 581555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</a:cxnLst>
            <a:rect l="l" t="t" r="r" b="b"/>
            <a:pathLst>
              <a:path w="915835" h="581555">
                <a:moveTo>
                  <a:pt x="0" y="58156"/>
                </a:moveTo>
                <a:cubicBezTo>
                  <a:pt x="0" y="26037"/>
                  <a:pt x="26037" y="0"/>
                  <a:pt x="58156" y="0"/>
                </a:cubicBezTo>
                <a:lnTo>
                  <a:pt x="857680" y="0"/>
                </a:lnTo>
                <a:cubicBezTo>
                  <a:pt x="889799" y="0"/>
                  <a:pt x="915836" y="26037"/>
                  <a:pt x="915836" y="58156"/>
                </a:cubicBezTo>
                <a:cubicBezTo>
                  <a:pt x="915836" y="213237"/>
                  <a:pt x="915835" y="368319"/>
                  <a:pt x="915835" y="523400"/>
                </a:cubicBezTo>
                <a:cubicBezTo>
                  <a:pt x="915835" y="555519"/>
                  <a:pt x="889798" y="581556"/>
                  <a:pt x="857679" y="581556"/>
                </a:cubicBezTo>
                <a:lnTo>
                  <a:pt x="58156" y="581555"/>
                </a:lnTo>
                <a:cubicBezTo>
                  <a:pt x="26037" y="581555"/>
                  <a:pt x="0" y="555518"/>
                  <a:pt x="0" y="523399"/>
                </a:cubicBezTo>
                <a:lnTo>
                  <a:pt x="0" y="58156"/>
                </a:lnTo>
                <a:close/>
              </a:path>
            </a:pathLst>
          </a:custGeom>
          <a:solidFill>
            <a:sysClr val="window" lastClr="FFFFFF">
              <a:alpha val="90000"/>
              <a:hueOff val="0"/>
              <a:satOff val="0"/>
              <a:lumOff val="0"/>
              <a:alphaOff val="0"/>
            </a:sysClr>
          </a:solidFill>
          <a:ln w="19050" cap="flat" cmpd="sng" algn="ctr">
            <a:solidFill>
              <a:srgbClr val="156082">
                <a:hueOff val="0"/>
                <a:satOff val="0"/>
                <a:lumOff val="0"/>
                <a:alphaOff val="0"/>
              </a:srgbClr>
            </a:solidFill>
            <a:prstDash val="solid"/>
            <a:miter lim="800000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51323" tIns="51323" rIns="51323" bIns="51323" numCol="1" spcCol="1270" anchor="ctr" anchorCtr="0">
            <a:noAutofit/>
          </a:bodyPr>
          <a:lstStyle/>
          <a:p>
            <a:pPr marL="0" lvl="0" indent="0"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900" kern="1200" dirty="0">
                <a:solidFill>
                  <a:sysClr val="windowText" lastClr="000000">
                    <a:hueOff val="0"/>
                    <a:satOff val="0"/>
                    <a:lumOff val="0"/>
                    <a:alphaOff val="0"/>
                  </a:sysClr>
                </a:solidFill>
                <a:latin typeface="Aptos" panose="02110004020202020204"/>
                <a:ea typeface="+mn-ea"/>
                <a:cs typeface="+mn-cs"/>
              </a:rPr>
              <a:t>PTA Subjects</a:t>
            </a:r>
          </a:p>
          <a:p>
            <a:pPr marL="0" lvl="0" indent="0"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900" kern="1200" dirty="0">
                <a:solidFill>
                  <a:sysClr val="windowText" lastClr="000000">
                    <a:hueOff val="0"/>
                    <a:satOff val="0"/>
                    <a:lumOff val="0"/>
                    <a:alphaOff val="0"/>
                  </a:sysClr>
                </a:solidFill>
                <a:latin typeface="Aptos" panose="02110004020202020204"/>
                <a:ea typeface="+mn-ea"/>
                <a:cs typeface="+mn-cs"/>
              </a:rPr>
              <a:t>N=142</a:t>
            </a:r>
          </a:p>
        </p:txBody>
      </p:sp>
      <p:sp>
        <p:nvSpPr>
          <p:cNvPr id="23" name="Rectangle: Rounded Corners 22">
            <a:extLst>
              <a:ext uri="{FF2B5EF4-FFF2-40B4-BE49-F238E27FC236}">
                <a16:creationId xmlns:a16="http://schemas.microsoft.com/office/drawing/2014/main" id="{B7CCEB6E-B670-6091-EDE3-9915BD07C135}"/>
              </a:ext>
            </a:extLst>
          </p:cNvPr>
          <p:cNvSpPr/>
          <p:nvPr/>
        </p:nvSpPr>
        <p:spPr>
          <a:xfrm>
            <a:off x="5539869" y="4176367"/>
            <a:ext cx="915835" cy="581555"/>
          </a:xfrm>
          <a:prstGeom prst="roundRect">
            <a:avLst>
              <a:gd name="adj" fmla="val 10000"/>
            </a:avLst>
          </a:prstGeom>
          <a:solidFill>
            <a:srgbClr val="156082">
              <a:hueOff val="0"/>
              <a:satOff val="0"/>
              <a:lumOff val="0"/>
              <a:alphaOff val="0"/>
            </a:srgbClr>
          </a:solidFill>
          <a:ln w="19050" cap="flat" cmpd="sng" algn="ctr">
            <a:noFill/>
            <a:prstDash val="solid"/>
            <a:miter lim="800000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4" name="Freeform: Shape 23">
            <a:extLst>
              <a:ext uri="{FF2B5EF4-FFF2-40B4-BE49-F238E27FC236}">
                <a16:creationId xmlns:a16="http://schemas.microsoft.com/office/drawing/2014/main" id="{B1F9388A-342A-203A-7FB9-E89C6169B36D}"/>
              </a:ext>
            </a:extLst>
          </p:cNvPr>
          <p:cNvSpPr/>
          <p:nvPr/>
        </p:nvSpPr>
        <p:spPr>
          <a:xfrm>
            <a:off x="5573191" y="4218436"/>
            <a:ext cx="915835" cy="581555"/>
          </a:xfrm>
          <a:custGeom>
            <a:avLst/>
            <a:gdLst>
              <a:gd name="csX0" fmla="*/ 0 w 915835"/>
              <a:gd name="csY0" fmla="*/ 58156 h 581555"/>
              <a:gd name="csX1" fmla="*/ 58156 w 915835"/>
              <a:gd name="csY1" fmla="*/ 0 h 581555"/>
              <a:gd name="csX2" fmla="*/ 857680 w 915835"/>
              <a:gd name="csY2" fmla="*/ 0 h 581555"/>
              <a:gd name="csX3" fmla="*/ 915836 w 915835"/>
              <a:gd name="csY3" fmla="*/ 58156 h 581555"/>
              <a:gd name="csX4" fmla="*/ 915835 w 915835"/>
              <a:gd name="csY4" fmla="*/ 523400 h 581555"/>
              <a:gd name="csX5" fmla="*/ 857679 w 915835"/>
              <a:gd name="csY5" fmla="*/ 581556 h 581555"/>
              <a:gd name="csX6" fmla="*/ 58156 w 915835"/>
              <a:gd name="csY6" fmla="*/ 581555 h 581555"/>
              <a:gd name="csX7" fmla="*/ 0 w 915835"/>
              <a:gd name="csY7" fmla="*/ 523399 h 581555"/>
              <a:gd name="csX8" fmla="*/ 0 w 915835"/>
              <a:gd name="csY8" fmla="*/ 58156 h 581555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</a:cxnLst>
            <a:rect l="l" t="t" r="r" b="b"/>
            <a:pathLst>
              <a:path w="915835" h="581555">
                <a:moveTo>
                  <a:pt x="0" y="58156"/>
                </a:moveTo>
                <a:cubicBezTo>
                  <a:pt x="0" y="26037"/>
                  <a:pt x="26037" y="0"/>
                  <a:pt x="58156" y="0"/>
                </a:cubicBezTo>
                <a:lnTo>
                  <a:pt x="857680" y="0"/>
                </a:lnTo>
                <a:cubicBezTo>
                  <a:pt x="889799" y="0"/>
                  <a:pt x="915836" y="26037"/>
                  <a:pt x="915836" y="58156"/>
                </a:cubicBezTo>
                <a:cubicBezTo>
                  <a:pt x="915836" y="213237"/>
                  <a:pt x="915835" y="368319"/>
                  <a:pt x="915835" y="523400"/>
                </a:cubicBezTo>
                <a:cubicBezTo>
                  <a:pt x="915835" y="555519"/>
                  <a:pt x="889798" y="581556"/>
                  <a:pt x="857679" y="581556"/>
                </a:cubicBezTo>
                <a:lnTo>
                  <a:pt x="58156" y="581555"/>
                </a:lnTo>
                <a:cubicBezTo>
                  <a:pt x="26037" y="581555"/>
                  <a:pt x="0" y="555518"/>
                  <a:pt x="0" y="523399"/>
                </a:cubicBezTo>
                <a:lnTo>
                  <a:pt x="0" y="58156"/>
                </a:lnTo>
                <a:close/>
              </a:path>
            </a:pathLst>
          </a:custGeom>
          <a:solidFill>
            <a:sysClr val="window" lastClr="FFFFFF">
              <a:alpha val="90000"/>
              <a:hueOff val="0"/>
              <a:satOff val="0"/>
              <a:lumOff val="0"/>
              <a:alphaOff val="0"/>
            </a:sysClr>
          </a:solidFill>
          <a:ln w="19050" cap="flat" cmpd="sng" algn="ctr">
            <a:solidFill>
              <a:srgbClr val="156082">
                <a:hueOff val="0"/>
                <a:satOff val="0"/>
                <a:lumOff val="0"/>
                <a:alphaOff val="0"/>
              </a:srgbClr>
            </a:solidFill>
            <a:prstDash val="solid"/>
            <a:miter lim="800000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51323" tIns="51323" rIns="51323" bIns="51323" numCol="1" spcCol="1270" anchor="ctr" anchorCtr="0">
            <a:noAutofit/>
          </a:bodyPr>
          <a:lstStyle/>
          <a:p>
            <a:pPr marL="0" lvl="0" indent="0"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900" kern="1200" dirty="0">
                <a:solidFill>
                  <a:sysClr val="windowText" lastClr="000000">
                    <a:hueOff val="0"/>
                    <a:satOff val="0"/>
                    <a:lumOff val="0"/>
                    <a:alphaOff val="0"/>
                  </a:sysClr>
                </a:solidFill>
                <a:latin typeface="Aptos" panose="02110004020202020204"/>
                <a:ea typeface="+mn-ea"/>
                <a:cs typeface="+mn-cs"/>
              </a:rPr>
              <a:t>PTA Subjects</a:t>
            </a:r>
          </a:p>
          <a:p>
            <a:pPr marL="0" lvl="0" indent="0"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900" kern="1200" dirty="0">
                <a:solidFill>
                  <a:sysClr val="windowText" lastClr="000000">
                    <a:hueOff val="0"/>
                    <a:satOff val="0"/>
                    <a:lumOff val="0"/>
                    <a:alphaOff val="0"/>
                  </a:sysClr>
                </a:solidFill>
                <a:latin typeface="Aptos" panose="02110004020202020204"/>
                <a:ea typeface="+mn-ea"/>
                <a:cs typeface="+mn-cs"/>
              </a:rPr>
              <a:t>N=135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4A3EC6C8-1A0A-B74E-6551-88293F117211}"/>
              </a:ext>
            </a:extLst>
          </p:cNvPr>
          <p:cNvSpPr txBox="1"/>
          <p:nvPr/>
        </p:nvSpPr>
        <p:spPr>
          <a:xfrm>
            <a:off x="6986966" y="2692433"/>
            <a:ext cx="1713196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defTabSz="914400">
              <a:tabLst>
                <a:tab pos="971550" algn="l"/>
              </a:tabLst>
              <a:defRPr sz="800" b="1">
                <a:solidFill>
                  <a:schemeClr val="bg1"/>
                </a:solidFill>
                <a:latin typeface="Aptos" panose="02110004020202020204"/>
              </a:defRPr>
            </a:lvl1pPr>
          </a:lstStyle>
          <a:p>
            <a:pPr>
              <a:tabLst>
                <a:tab pos="1144588" algn="l"/>
              </a:tabLst>
            </a:pPr>
            <a:r>
              <a:rPr lang="en-US" sz="900" dirty="0"/>
              <a:t>Subject Death 	n= 8</a:t>
            </a:r>
          </a:p>
          <a:p>
            <a:pPr>
              <a:tabLst>
                <a:tab pos="1144588" algn="l"/>
              </a:tabLst>
            </a:pPr>
            <a:r>
              <a:rPr lang="en-US" sz="900" dirty="0"/>
              <a:t>Subject Withdrawn 	n= 2</a:t>
            </a:r>
          </a:p>
          <a:p>
            <a:pPr>
              <a:tabLst>
                <a:tab pos="1144588" algn="l"/>
              </a:tabLst>
            </a:pPr>
            <a:r>
              <a:rPr lang="en-US" sz="900" dirty="0"/>
              <a:t>Subject LTFU 	n= 0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15A9218E-4C18-8855-FFBF-BFAEA7966C1C}"/>
              </a:ext>
            </a:extLst>
          </p:cNvPr>
          <p:cNvSpPr txBox="1"/>
          <p:nvPr/>
        </p:nvSpPr>
        <p:spPr>
          <a:xfrm>
            <a:off x="6958722" y="3727198"/>
            <a:ext cx="1870980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14400">
              <a:tabLst>
                <a:tab pos="1144588" algn="l"/>
              </a:tabLst>
            </a:pPr>
            <a:r>
              <a:rPr lang="en-US" sz="900" b="1" dirty="0">
                <a:solidFill>
                  <a:schemeClr val="bg1"/>
                </a:solidFill>
                <a:latin typeface="Aptos" panose="02110004020202020204"/>
              </a:rPr>
              <a:t>Subject Death	n= 2</a:t>
            </a:r>
          </a:p>
          <a:p>
            <a:pPr defTabSz="914400">
              <a:tabLst>
                <a:tab pos="1144588" algn="l"/>
              </a:tabLst>
            </a:pPr>
            <a:r>
              <a:rPr lang="en-US" sz="900" b="1" dirty="0">
                <a:solidFill>
                  <a:schemeClr val="bg1"/>
                </a:solidFill>
                <a:latin typeface="Aptos" panose="02110004020202020204"/>
              </a:rPr>
              <a:t>Subject Withdrawn 	n= 4</a:t>
            </a:r>
          </a:p>
          <a:p>
            <a:pPr defTabSz="914400">
              <a:tabLst>
                <a:tab pos="1144588" algn="l"/>
              </a:tabLst>
            </a:pPr>
            <a:r>
              <a:rPr lang="en-US" sz="900" b="1" dirty="0">
                <a:solidFill>
                  <a:schemeClr val="bg1"/>
                </a:solidFill>
                <a:latin typeface="Aptos" panose="02110004020202020204"/>
              </a:rPr>
              <a:t>Subject LTFU	n= 1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5C5669C9-A78F-4BFE-A662-C270F293C8CE}"/>
              </a:ext>
            </a:extLst>
          </p:cNvPr>
          <p:cNvSpPr txBox="1"/>
          <p:nvPr/>
        </p:nvSpPr>
        <p:spPr>
          <a:xfrm>
            <a:off x="713156" y="3737553"/>
            <a:ext cx="1768213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defTabSz="914400">
              <a:tabLst>
                <a:tab pos="971550" algn="l"/>
              </a:tabLst>
              <a:defRPr sz="800" b="1">
                <a:solidFill>
                  <a:schemeClr val="bg1"/>
                </a:solidFill>
                <a:latin typeface="Aptos" panose="02110004020202020204"/>
              </a:defRPr>
            </a:lvl1pPr>
          </a:lstStyle>
          <a:p>
            <a:pPr>
              <a:tabLst>
                <a:tab pos="1144588" algn="l"/>
              </a:tabLst>
            </a:pPr>
            <a:r>
              <a:rPr lang="en-US" sz="900" dirty="0"/>
              <a:t>Subject Death	n= 3</a:t>
            </a:r>
          </a:p>
          <a:p>
            <a:pPr>
              <a:tabLst>
                <a:tab pos="1144588" algn="l"/>
              </a:tabLst>
            </a:pPr>
            <a:r>
              <a:rPr lang="en-US" sz="900" dirty="0"/>
              <a:t>Subject Withdrawn	n= 1</a:t>
            </a:r>
          </a:p>
          <a:p>
            <a:pPr>
              <a:tabLst>
                <a:tab pos="1144588" algn="l"/>
              </a:tabLst>
            </a:pPr>
            <a:r>
              <a:rPr lang="en-US" sz="900" dirty="0"/>
              <a:t>Subject LTFU	n= 0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EDFCD315-E1BA-FCCE-FEA5-15E7EF9CF8E3}"/>
              </a:ext>
            </a:extLst>
          </p:cNvPr>
          <p:cNvSpPr txBox="1"/>
          <p:nvPr/>
        </p:nvSpPr>
        <p:spPr>
          <a:xfrm>
            <a:off x="731065" y="2698372"/>
            <a:ext cx="1780565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14400">
              <a:tabLst>
                <a:tab pos="1144588" algn="l"/>
              </a:tabLst>
            </a:pPr>
            <a:r>
              <a:rPr lang="en-US" sz="900" b="1" dirty="0">
                <a:solidFill>
                  <a:schemeClr val="bg1"/>
                </a:solidFill>
                <a:latin typeface="Aptos" panose="02110004020202020204"/>
              </a:rPr>
              <a:t>Subject Death	n= 7</a:t>
            </a:r>
          </a:p>
          <a:p>
            <a:pPr defTabSz="914400">
              <a:tabLst>
                <a:tab pos="1144588" algn="l"/>
              </a:tabLst>
            </a:pPr>
            <a:r>
              <a:rPr lang="en-US" sz="900" b="1" dirty="0">
                <a:solidFill>
                  <a:schemeClr val="bg1"/>
                </a:solidFill>
                <a:latin typeface="Aptos" panose="02110004020202020204"/>
              </a:rPr>
              <a:t>Subject Withdrawn	n= 1</a:t>
            </a:r>
          </a:p>
          <a:p>
            <a:pPr defTabSz="914400">
              <a:tabLst>
                <a:tab pos="1144588" algn="l"/>
              </a:tabLst>
            </a:pPr>
            <a:r>
              <a:rPr lang="en-US" sz="900" b="1" dirty="0">
                <a:solidFill>
                  <a:schemeClr val="bg1"/>
                </a:solidFill>
                <a:latin typeface="Aptos" panose="02110004020202020204"/>
              </a:rPr>
              <a:t>Subject LTFU	n= 0</a:t>
            </a:r>
          </a:p>
        </p:txBody>
      </p: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433A629D-AE62-3DCE-1D43-3A56365D0B57}"/>
              </a:ext>
            </a:extLst>
          </p:cNvPr>
          <p:cNvCxnSpPr>
            <a:cxnSpLocks/>
          </p:cNvCxnSpPr>
          <p:nvPr/>
        </p:nvCxnSpPr>
        <p:spPr>
          <a:xfrm>
            <a:off x="4578976" y="1794237"/>
            <a:ext cx="0" cy="156038"/>
          </a:xfrm>
          <a:prstGeom prst="line">
            <a:avLst/>
          </a:prstGeom>
          <a:ln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7E1D8D31-11D9-1E5F-951E-ABE6DBBA0E3F}"/>
              </a:ext>
            </a:extLst>
          </p:cNvPr>
          <p:cNvCxnSpPr>
            <a:cxnSpLocks/>
          </p:cNvCxnSpPr>
          <p:nvPr/>
        </p:nvCxnSpPr>
        <p:spPr>
          <a:xfrm flipH="1">
            <a:off x="3146213" y="1953761"/>
            <a:ext cx="2851574" cy="0"/>
          </a:xfrm>
          <a:prstGeom prst="line">
            <a:avLst/>
          </a:prstGeom>
          <a:ln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id="{B22FECBB-F43D-8D08-211F-7675B68EAACD}"/>
              </a:ext>
            </a:extLst>
          </p:cNvPr>
          <p:cNvCxnSpPr>
            <a:cxnSpLocks/>
          </p:cNvCxnSpPr>
          <p:nvPr/>
        </p:nvCxnSpPr>
        <p:spPr>
          <a:xfrm>
            <a:off x="5997787" y="1945512"/>
            <a:ext cx="0" cy="112452"/>
          </a:xfrm>
          <a:prstGeom prst="line">
            <a:avLst/>
          </a:prstGeom>
          <a:ln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6B63890D-06B5-9F75-26B7-9EE1755698AE}"/>
              </a:ext>
            </a:extLst>
          </p:cNvPr>
          <p:cNvCxnSpPr>
            <a:cxnSpLocks/>
          </p:cNvCxnSpPr>
          <p:nvPr/>
        </p:nvCxnSpPr>
        <p:spPr>
          <a:xfrm>
            <a:off x="3159328" y="1955030"/>
            <a:ext cx="0" cy="112452"/>
          </a:xfrm>
          <a:prstGeom prst="line">
            <a:avLst/>
          </a:prstGeom>
          <a:ln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45" name="TextBox 44">
            <a:extLst>
              <a:ext uri="{FF2B5EF4-FFF2-40B4-BE49-F238E27FC236}">
                <a16:creationId xmlns:a16="http://schemas.microsoft.com/office/drawing/2014/main" id="{E7FEAA4F-2D3B-DA64-83CE-2C7A25277D0B}"/>
              </a:ext>
            </a:extLst>
          </p:cNvPr>
          <p:cNvSpPr txBox="1"/>
          <p:nvPr/>
        </p:nvSpPr>
        <p:spPr>
          <a:xfrm>
            <a:off x="3977383" y="2187713"/>
            <a:ext cx="120318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914400"/>
            <a:r>
              <a:rPr lang="en-US" sz="1000" b="1" dirty="0">
                <a:solidFill>
                  <a:schemeClr val="bg1"/>
                </a:solidFill>
                <a:latin typeface="Aptos" panose="02110004020202020204"/>
              </a:rPr>
              <a:t>Randomization</a:t>
            </a:r>
          </a:p>
          <a:p>
            <a:pPr algn="ctr" defTabSz="914400"/>
            <a:r>
              <a:rPr lang="en-US" sz="1000" b="1" dirty="0">
                <a:solidFill>
                  <a:schemeClr val="bg1"/>
                </a:solidFill>
                <a:latin typeface="Aptos" panose="02110004020202020204"/>
              </a:rPr>
              <a:t>1:1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053A97C8-D08A-6936-5493-22A796625480}"/>
              </a:ext>
            </a:extLst>
          </p:cNvPr>
          <p:cNvSpPr txBox="1"/>
          <p:nvPr/>
        </p:nvSpPr>
        <p:spPr>
          <a:xfrm>
            <a:off x="3908505" y="3300647"/>
            <a:ext cx="133311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914400"/>
            <a:r>
              <a:rPr lang="en-US" sz="1000" b="1" dirty="0">
                <a:solidFill>
                  <a:schemeClr val="bg1"/>
                </a:solidFill>
                <a:latin typeface="Aptos" panose="02110004020202020204"/>
              </a:rPr>
              <a:t>6-Month Follow-Up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FB298DB2-3EE5-BF9C-FF3B-656030544A46}"/>
              </a:ext>
            </a:extLst>
          </p:cNvPr>
          <p:cNvSpPr txBox="1"/>
          <p:nvPr/>
        </p:nvSpPr>
        <p:spPr>
          <a:xfrm>
            <a:off x="3970405" y="4293769"/>
            <a:ext cx="120318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914400"/>
            <a:r>
              <a:rPr lang="en-US" sz="1000" b="1" dirty="0">
                <a:solidFill>
                  <a:schemeClr val="bg1"/>
                </a:solidFill>
                <a:latin typeface="Aptos" panose="02110004020202020204"/>
              </a:rPr>
              <a:t>1-Year Follow-Up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102796A-B300-0E3D-EA55-B0FF08F75F2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63677" y="296598"/>
            <a:ext cx="1263400" cy="5684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724342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Content Placeholder 10">
            <a:extLst>
              <a:ext uri="{FF2B5EF4-FFF2-40B4-BE49-F238E27FC236}">
                <a16:creationId xmlns:a16="http://schemas.microsoft.com/office/drawing/2014/main" id="{E485F746-F049-FCC1-D67A-BF497EF3200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3698649"/>
              </p:ext>
            </p:extLst>
          </p:nvPr>
        </p:nvGraphicFramePr>
        <p:xfrm>
          <a:off x="822960" y="1380153"/>
          <a:ext cx="7498080" cy="316544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31920">
                  <a:extLst>
                    <a:ext uri="{9D8B030D-6E8A-4147-A177-3AD203B41FA5}">
                      <a16:colId xmlns:a16="http://schemas.microsoft.com/office/drawing/2014/main" val="322084680"/>
                    </a:ext>
                  </a:extLst>
                </a:gridCol>
                <a:gridCol w="1188720">
                  <a:extLst>
                    <a:ext uri="{9D8B030D-6E8A-4147-A177-3AD203B41FA5}">
                      <a16:colId xmlns:a16="http://schemas.microsoft.com/office/drawing/2014/main" val="3946097015"/>
                    </a:ext>
                  </a:extLst>
                </a:gridCol>
                <a:gridCol w="1188720">
                  <a:extLst>
                    <a:ext uri="{9D8B030D-6E8A-4147-A177-3AD203B41FA5}">
                      <a16:colId xmlns:a16="http://schemas.microsoft.com/office/drawing/2014/main" val="1270843762"/>
                    </a:ext>
                  </a:extLst>
                </a:gridCol>
                <a:gridCol w="1188720">
                  <a:extLst>
                    <a:ext uri="{9D8B030D-6E8A-4147-A177-3AD203B41FA5}">
                      <a16:colId xmlns:a16="http://schemas.microsoft.com/office/drawing/2014/main" val="4145199712"/>
                    </a:ext>
                  </a:extLst>
                </a:gridCol>
              </a:tblGrid>
              <a:tr h="277709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MOTIV BTK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PTA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P-Value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03435800"/>
                  </a:ext>
                </a:extLst>
              </a:tr>
              <a:tr h="256347">
                <a:tc>
                  <a:txBody>
                    <a:bodyPr/>
                    <a:lstStyle/>
                    <a:p>
                      <a:r>
                        <a:rPr lang="en-US" sz="1200" dirty="0"/>
                        <a:t>Age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74.4 ± 10.0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73.2 ± 10.6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0.35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66021860"/>
                  </a:ext>
                </a:extLst>
              </a:tr>
              <a:tr h="256347">
                <a:tc>
                  <a:txBody>
                    <a:bodyPr/>
                    <a:lstStyle/>
                    <a:p>
                      <a:r>
                        <a:rPr lang="en-US" sz="1200" dirty="0"/>
                        <a:t>Male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76.4%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77.0%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0.91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66533681"/>
                  </a:ext>
                </a:extLst>
              </a:tr>
              <a:tr h="336854">
                <a:tc>
                  <a:txBody>
                    <a:bodyPr/>
                    <a:lstStyle/>
                    <a:p>
                      <a:r>
                        <a:rPr lang="en-US" sz="1200" dirty="0"/>
                        <a:t>Hypertension </a:t>
                      </a:r>
                      <a:r>
                        <a:rPr lang="en-US" sz="1050" i="1" dirty="0"/>
                        <a:t>(requiring medication)</a:t>
                      </a:r>
                      <a:endParaRPr lang="en-US" sz="120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88.6%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89.5%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0.85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41615732"/>
                  </a:ext>
                </a:extLst>
              </a:tr>
              <a:tr h="256347">
                <a:tc>
                  <a:txBody>
                    <a:bodyPr/>
                    <a:lstStyle/>
                    <a:p>
                      <a:r>
                        <a:rPr lang="en-US" sz="1200" dirty="0"/>
                        <a:t>Hyperlipidemia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84.3%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78.9%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0.29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35300973"/>
                  </a:ext>
                </a:extLst>
              </a:tr>
              <a:tr h="256347">
                <a:tc>
                  <a:txBody>
                    <a:bodyPr/>
                    <a:lstStyle/>
                    <a:p>
                      <a:r>
                        <a:rPr lang="en-US" sz="1200" dirty="0"/>
                        <a:t>Impaired Renal Function </a:t>
                      </a:r>
                      <a:r>
                        <a:rPr lang="en-US" sz="1050" i="1" dirty="0"/>
                        <a:t>(site reported)</a:t>
                      </a:r>
                      <a:endParaRPr lang="en-US" sz="120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39.3%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33.6%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0.33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92266115"/>
                  </a:ext>
                </a:extLst>
              </a:tr>
              <a:tr h="256347">
                <a:tc>
                  <a:txBody>
                    <a:bodyPr/>
                    <a:lstStyle/>
                    <a:p>
                      <a:r>
                        <a:rPr lang="en-US" sz="1200" dirty="0"/>
                        <a:t>CHF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25.0%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23.0%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0.75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82037403"/>
                  </a:ext>
                </a:extLst>
              </a:tr>
              <a:tr h="256347">
                <a:tc>
                  <a:txBody>
                    <a:bodyPr/>
                    <a:lstStyle/>
                    <a:p>
                      <a:r>
                        <a:rPr lang="en-US" sz="1200" dirty="0"/>
                        <a:t>History of Smoking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61.2%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59.2%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0.81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82297132"/>
                  </a:ext>
                </a:extLst>
              </a:tr>
              <a:tr h="256347">
                <a:tc>
                  <a:txBody>
                    <a:bodyPr/>
                    <a:lstStyle/>
                    <a:p>
                      <a:r>
                        <a:rPr lang="en-US" sz="1200" dirty="0"/>
                        <a:t>Diabetes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67.9%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72.4%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0.44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20669339"/>
                  </a:ext>
                </a:extLst>
              </a:tr>
              <a:tr h="256347">
                <a:tc>
                  <a:txBody>
                    <a:bodyPr/>
                    <a:lstStyle/>
                    <a:p>
                      <a:r>
                        <a:rPr lang="en-US" sz="1200" dirty="0"/>
                        <a:t>Prior MI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19.3%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15.8%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0.44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8636806"/>
                  </a:ext>
                </a:extLst>
              </a:tr>
              <a:tr h="336854">
                <a:tc>
                  <a:txBody>
                    <a:bodyPr/>
                    <a:lstStyle/>
                    <a:p>
                      <a:r>
                        <a:rPr lang="en-US" sz="1200" dirty="0"/>
                        <a:t>Prior Peripheral Intervention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45.7%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42.1%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0.56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38914181"/>
                  </a:ext>
                </a:extLst>
              </a:tr>
            </a:tbl>
          </a:graphicData>
        </a:graphic>
      </p:graphicFrame>
      <p:sp>
        <p:nvSpPr>
          <p:cNvPr id="3" name="Title 1">
            <a:extLst>
              <a:ext uri="{FF2B5EF4-FFF2-40B4-BE49-F238E27FC236}">
                <a16:creationId xmlns:a16="http://schemas.microsoft.com/office/drawing/2014/main" id="{33628F93-6F08-9614-E46A-FFBA24990828}"/>
              </a:ext>
            </a:extLst>
          </p:cNvPr>
          <p:cNvSpPr txBox="1">
            <a:spLocks/>
          </p:cNvSpPr>
          <p:nvPr/>
        </p:nvSpPr>
        <p:spPr>
          <a:xfrm>
            <a:off x="426876" y="285749"/>
            <a:ext cx="7231225" cy="818303"/>
          </a:xfrm>
          <a:prstGeom prst="rect">
            <a:avLst/>
          </a:prstGeom>
        </p:spPr>
        <p:txBody>
          <a:bodyPr vert="horz" lIns="68580" tIns="34290" rIns="68580" bIns="3429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nl-BE" sz="2800" dirty="0">
                <a:solidFill>
                  <a:schemeClr val="accent4"/>
                </a:solidFill>
              </a:rPr>
              <a:t>MOTIV Bioresorbable Scaffold RCT</a:t>
            </a:r>
            <a:br>
              <a:rPr lang="nl-BE" sz="2400" dirty="0">
                <a:solidFill>
                  <a:schemeClr val="accent4"/>
                </a:solidFill>
              </a:rPr>
            </a:br>
            <a:r>
              <a:rPr lang="en-US" sz="2400" b="0" dirty="0">
                <a:solidFill>
                  <a:srgbClr val="FFC000"/>
                </a:solidFill>
              </a:rPr>
              <a:t>Key Baseline Demographics and Historical Risk Factors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E3C5E066-FED6-9A62-8C3D-AD83509D16AB}"/>
              </a:ext>
            </a:extLst>
          </p:cNvPr>
          <p:cNvSpPr txBox="1"/>
          <p:nvPr/>
        </p:nvSpPr>
        <p:spPr>
          <a:xfrm>
            <a:off x="739035" y="4611530"/>
            <a:ext cx="5495544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b="1" dirty="0">
                <a:solidFill>
                  <a:schemeClr val="bg1"/>
                </a:solidFill>
              </a:rPr>
              <a:t>Note: There were no statistically significant differences between arms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3B791ABC-F32D-D5D8-3DBE-2A00A400B4F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63677" y="296598"/>
            <a:ext cx="1263400" cy="5684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50672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1352</TotalTime>
  <Words>1718</Words>
  <Application>Microsoft Office PowerPoint</Application>
  <PresentationFormat>On-screen Show (16:9)</PresentationFormat>
  <Paragraphs>303</Paragraphs>
  <Slides>15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6" baseType="lpstr">
      <vt:lpstr>Microsoft GothicNeo</vt:lpstr>
      <vt:lpstr>Aptos</vt:lpstr>
      <vt:lpstr>Arial</vt:lpstr>
      <vt:lpstr>Calibri</vt:lpstr>
      <vt:lpstr>Calibri Light</vt:lpstr>
      <vt:lpstr>Champagne &amp; Limousines</vt:lpstr>
      <vt:lpstr>Courier New</vt:lpstr>
      <vt:lpstr>Nunito Sans</vt:lpstr>
      <vt:lpstr>Times New Roman</vt:lpstr>
      <vt:lpstr>Wingdings</vt:lpstr>
      <vt:lpstr>Office Theme</vt:lpstr>
      <vt:lpstr>Primary Outcomes of the MOTIV BTK Sirolimus-Eluting Bioresorbable Vascular Scaffold for the Treatment of Infrapopliteal Lesions   MOTIV BTK Trial   </vt:lpstr>
      <vt:lpstr>PowerPoint Presentation</vt:lpstr>
      <vt:lpstr>MOTIV® Sirolimus-Eluting Bioresorbable Scaffold </vt:lpstr>
      <vt:lpstr>MOTIV BTK Scaffold Precision Implantation Made Simple</vt:lpstr>
      <vt:lpstr>MOTIV Bioresorbable Scaffold  Randomized Trial  </vt:lpstr>
      <vt:lpstr>MOTIV Bioresorbable Scaffold BTK Trial Design</vt:lpstr>
      <vt:lpstr>MOTIV Bioresorbable Scaffold Primary Endpoints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MOTIV Bioresorbable Scaffold BTK Trial Conclusions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Katie Brunt</dc:creator>
  <cp:lastModifiedBy>Jeffrey Anderson</cp:lastModifiedBy>
  <cp:revision>90</cp:revision>
  <dcterms:created xsi:type="dcterms:W3CDTF">2019-02-14T10:11:04Z</dcterms:created>
  <dcterms:modified xsi:type="dcterms:W3CDTF">2026-04-21T06:43:31Z</dcterms:modified>
</cp:coreProperties>
</file>